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 id="2147483695" r:id="rId6"/>
    <p:sldMasterId id="2147483684" r:id="rId7"/>
  </p:sldMasterIdLst>
  <p:notesMasterIdLst>
    <p:notesMasterId r:id="rId50"/>
  </p:notesMasterIdLst>
  <p:handoutMasterIdLst>
    <p:handoutMasterId r:id="rId51"/>
  </p:handoutMasterIdLst>
  <p:sldIdLst>
    <p:sldId id="271" r:id="rId8"/>
    <p:sldId id="272" r:id="rId9"/>
    <p:sldId id="259" r:id="rId10"/>
    <p:sldId id="269" r:id="rId11"/>
    <p:sldId id="270" r:id="rId12"/>
    <p:sldId id="273" r:id="rId13"/>
    <p:sldId id="261" r:id="rId14"/>
    <p:sldId id="267" r:id="rId15"/>
    <p:sldId id="283" r:id="rId16"/>
    <p:sldId id="284" r:id="rId17"/>
    <p:sldId id="285" r:id="rId18"/>
    <p:sldId id="286" r:id="rId19"/>
    <p:sldId id="305" r:id="rId20"/>
    <p:sldId id="310" r:id="rId21"/>
    <p:sldId id="312" r:id="rId22"/>
    <p:sldId id="319" r:id="rId23"/>
    <p:sldId id="315" r:id="rId24"/>
    <p:sldId id="316" r:id="rId25"/>
    <p:sldId id="317" r:id="rId26"/>
    <p:sldId id="318" r:id="rId27"/>
    <p:sldId id="260" r:id="rId28"/>
    <p:sldId id="288" r:id="rId29"/>
    <p:sldId id="289" r:id="rId30"/>
    <p:sldId id="274" r:id="rId31"/>
    <p:sldId id="313" r:id="rId32"/>
    <p:sldId id="294" r:id="rId33"/>
    <p:sldId id="295" r:id="rId34"/>
    <p:sldId id="296" r:id="rId35"/>
    <p:sldId id="300" r:id="rId36"/>
    <p:sldId id="301" r:id="rId37"/>
    <p:sldId id="276" r:id="rId38"/>
    <p:sldId id="277" r:id="rId39"/>
    <p:sldId id="279" r:id="rId40"/>
    <p:sldId id="302" r:id="rId41"/>
    <p:sldId id="278" r:id="rId42"/>
    <p:sldId id="280" r:id="rId43"/>
    <p:sldId id="306" r:id="rId44"/>
    <p:sldId id="307" r:id="rId45"/>
    <p:sldId id="308" r:id="rId46"/>
    <p:sldId id="314" r:id="rId47"/>
    <p:sldId id="265" r:id="rId48"/>
    <p:sldId id="30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2"/>
            <p14:sldId id="259"/>
            <p14:sldId id="269"/>
            <p14:sldId id="270"/>
          </p14:sldIdLst>
        </p14:section>
        <p14:section name="The session" id="{9BCE8471-468A-4538-82B3-E4E62B0A593E}">
          <p14:sldIdLst>
            <p14:sldId id="273"/>
            <p14:sldId id="261"/>
            <p14:sldId id="267"/>
            <p14:sldId id="283"/>
            <p14:sldId id="284"/>
            <p14:sldId id="285"/>
            <p14:sldId id="286"/>
            <p14:sldId id="305"/>
            <p14:sldId id="310"/>
            <p14:sldId id="312"/>
            <p14:sldId id="319"/>
            <p14:sldId id="315"/>
            <p14:sldId id="316"/>
            <p14:sldId id="317"/>
            <p14:sldId id="318"/>
            <p14:sldId id="260"/>
            <p14:sldId id="288"/>
            <p14:sldId id="289"/>
            <p14:sldId id="274"/>
            <p14:sldId id="313"/>
            <p14:sldId id="294"/>
            <p14:sldId id="295"/>
            <p14:sldId id="296"/>
            <p14:sldId id="300"/>
            <p14:sldId id="301"/>
            <p14:sldId id="276"/>
            <p14:sldId id="277"/>
            <p14:sldId id="279"/>
            <p14:sldId id="302"/>
            <p14:sldId id="278"/>
            <p14:sldId id="280"/>
            <p14:sldId id="306"/>
            <p14:sldId id="307"/>
            <p14:sldId id="308"/>
            <p14:sldId id="314"/>
            <p14:sldId id="265"/>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6297"/>
    <a:srgbClr val="000000"/>
    <a:srgbClr val="346296"/>
    <a:srgbClr val="3B2B46"/>
    <a:srgbClr val="FFFFFF"/>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80866" autoAdjust="0"/>
  </p:normalViewPr>
  <p:slideViewPr>
    <p:cSldViewPr snapToGrid="0">
      <p:cViewPr varScale="1">
        <p:scale>
          <a:sx n="70" d="100"/>
          <a:sy n="70" d="100"/>
        </p:scale>
        <p:origin x="1145" y="2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20/06/2025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17/06/2025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8.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dirty="0">
                <a:latin typeface="Aptos" panose="020B0004020202020204" pitchFamily="34" charset="0"/>
              </a:rPr>
              <a:t>The fine print (additional information)</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Why should you care about HDCP? </a:t>
            </a:r>
          </a:p>
          <a:p>
            <a:pPr>
              <a:lnSpc>
                <a:spcPct val="110000"/>
              </a:lnSpc>
            </a:pPr>
            <a:endParaRPr lang="en-US" sz="900" dirty="0">
              <a:latin typeface="Aptos" panose="020B0004020202020204" pitchFamily="34" charset="0"/>
            </a:endParaRPr>
          </a:p>
          <a:p>
            <a:pPr>
              <a:lnSpc>
                <a:spcPct val="110000"/>
              </a:lnSpc>
            </a:pPr>
            <a:r>
              <a:rPr lang="en-US" sz="900" dirty="0">
                <a:latin typeface="Aptos" panose="020B0004020202020204" pitchFamily="34" charset="0"/>
              </a:rPr>
              <a:t>"</a:t>
            </a:r>
            <a:r>
              <a:rPr lang="en-US" sz="900" i="1" dirty="0">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dirty="0">
                <a:latin typeface="Aptos" panose="020B0004020202020204" pitchFamily="34" charset="0"/>
              </a:rPr>
              <a:t>"</a:t>
            </a:r>
          </a:p>
          <a:p>
            <a:pPr>
              <a:lnSpc>
                <a:spcPct val="110000"/>
              </a:lnSpc>
            </a:pPr>
            <a:r>
              <a:rPr lang="de-DE" sz="900" dirty="0">
                <a:latin typeface="Aptos" panose="020B0004020202020204" pitchFamily="34" charset="0"/>
                <a:hlinkClick r:id="rId3"/>
              </a:rPr>
              <a:t>https://en.wikipedia.org/wiki/High-bandwidth_Digital_Content_Protection</a:t>
            </a:r>
            <a:endParaRPr lang="de-DE" sz="900" dirty="0">
              <a:latin typeface="Aptos" panose="020B0004020202020204" pitchFamily="34" charset="0"/>
            </a:endParaRPr>
          </a:p>
          <a:p>
            <a:pPr>
              <a:lnSpc>
                <a:spcPct val="110000"/>
              </a:lnSpc>
            </a:pPr>
            <a:endParaRPr lang="en-GB" sz="900" noProof="0" dirty="0">
              <a:latin typeface="Aptos" panose="020B0004020202020204" pitchFamily="34" charset="0"/>
            </a:endParaRPr>
          </a:p>
          <a:p>
            <a:pPr>
              <a:lnSpc>
                <a:spcPct val="110000"/>
              </a:lnSpc>
            </a:pPr>
            <a:r>
              <a:rPr lang="en-GB" sz="900" noProof="0" dirty="0">
                <a:latin typeface="Aptos" panose="020B0004020202020204" pitchFamily="34" charset="0"/>
              </a:rPr>
              <a:t>Some notebooks ignore the HDCP standard, some vendors comply with the standard. Apple and Microsoft are somehow famous for strictly following the HDCP guidelines. Sadly, we will not be able to guarantee, that your session can be recorded in the latter case.</a:t>
            </a:r>
          </a:p>
          <a:p>
            <a:pPr>
              <a:lnSpc>
                <a:spcPct val="110000"/>
              </a:lnSpc>
            </a:pPr>
            <a:endParaRPr lang="en-GB" sz="900" noProof="0" dirty="0">
              <a:latin typeface="Aptos" panose="020B0004020202020204" pitchFamily="34" charset="0"/>
            </a:endParaRPr>
          </a:p>
          <a:p>
            <a:pPr>
              <a:lnSpc>
                <a:spcPct val="110000"/>
              </a:lnSpc>
            </a:pPr>
            <a:r>
              <a:rPr lang="en-GB" sz="900" noProof="0" dirty="0">
                <a:latin typeface="Aptos" panose="020B0004020202020204" pitchFamily="34" charset="0"/>
              </a:rPr>
              <a:t>But you can do simple things, to  overcome these problems. </a:t>
            </a:r>
            <a:r>
              <a:rPr lang="en-US" sz="900" dirty="0">
                <a:latin typeface="Aptos" panose="020B0004020202020204" pitchFamily="34" charset="0"/>
              </a:rPr>
              <a:t>It is also very likely that you presented with your notebook before. So you will know, if this worked fine. If you are in doubt and if the agenda allows, try a dry-run a day before and connect everything.</a:t>
            </a:r>
          </a:p>
          <a:p>
            <a:pPr>
              <a:lnSpc>
                <a:spcPct val="110000"/>
              </a:lnSpc>
            </a:pPr>
            <a:endParaRPr lang="en-US" sz="900" dirty="0">
              <a:latin typeface="Aptos" panose="020B0004020202020204" pitchFamily="34" charset="0"/>
            </a:endParaRPr>
          </a:p>
          <a:p>
            <a:pPr>
              <a:lnSpc>
                <a:spcPct val="110000"/>
              </a:lnSpc>
            </a:pPr>
            <a:endParaRPr lang="de-DE" sz="900" dirty="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9F3EB-4A4E-55AE-AB2E-AF5D6E91C7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1B6451-202F-DCF9-6BC2-92B701831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9CC34-B974-6CB3-7087-9B54E2B743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a:extLst>
              <a:ext uri="{FF2B5EF4-FFF2-40B4-BE49-F238E27FC236}">
                <a16:creationId xmlns:a16="http://schemas.microsoft.com/office/drawing/2014/main" id="{FD10BF70-E3FE-01A8-9406-05A238843DCB}"/>
              </a:ext>
            </a:extLst>
          </p:cNvPr>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95176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A9D3D-E562-9D14-FDC4-667CEF7D9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21DF6-AC7A-F5A8-C3D9-55E5D7A2F2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F16CA7-B671-90C6-A958-F6393409CB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a:extLst>
              <a:ext uri="{FF2B5EF4-FFF2-40B4-BE49-F238E27FC236}">
                <a16:creationId xmlns:a16="http://schemas.microsoft.com/office/drawing/2014/main" id="{1169D155-4A28-A883-3333-646B606AA289}"/>
              </a:ext>
            </a:extLst>
          </p:cNvPr>
          <p:cNvSpPr>
            <a:spLocks noGrp="1"/>
          </p:cNvSpPr>
          <p:nvPr>
            <p:ph type="sldNum" sz="quarter" idx="5"/>
          </p:nvPr>
        </p:nvSpPr>
        <p:spPr/>
        <p:txBody>
          <a:bodyPr/>
          <a:lstStyle/>
          <a:p>
            <a:fld id="{A7839206-A81D-4F76-8486-302187992F73}" type="slidenum">
              <a:rPr lang="en-GB" smtClean="0"/>
              <a:t>11</a:t>
            </a:fld>
            <a:endParaRPr lang="en-GB"/>
          </a:p>
        </p:txBody>
      </p:sp>
    </p:spTree>
    <p:extLst>
      <p:ext uri="{BB962C8B-B14F-4D97-AF65-F5344CB8AC3E}">
        <p14:creationId xmlns:p14="http://schemas.microsoft.com/office/powerpoint/2010/main" val="6724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8B379-7926-BE8F-4C86-0D955FFA47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BF8EC0-10E4-6C71-FBCE-930C8C8C4F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FFB44-D6E0-0331-8DC1-80D2457700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a:extLst>
              <a:ext uri="{FF2B5EF4-FFF2-40B4-BE49-F238E27FC236}">
                <a16:creationId xmlns:a16="http://schemas.microsoft.com/office/drawing/2014/main" id="{0626F845-BA21-0E63-E45D-3486545AF138}"/>
              </a:ext>
            </a:extLst>
          </p:cNvPr>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4147293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No Live demo today </a:t>
            </a:r>
            <a:r>
              <a:rPr lang="en-GB" dirty="0">
                <a:sym typeface="Wingdings" panose="05000000000000000000" pitchFamily="2" charset="2"/>
              </a:rPr>
              <a:t></a:t>
            </a:r>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21</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7839206-A81D-4F76-8486-302187992F73}" type="slidenum">
              <a:rPr lang="en-GB" smtClean="0"/>
              <a:t>22</a:t>
            </a:fld>
            <a:endParaRPr lang="en-GB"/>
          </a:p>
        </p:txBody>
      </p:sp>
    </p:spTree>
    <p:extLst>
      <p:ext uri="{BB962C8B-B14F-4D97-AF65-F5344CB8AC3E}">
        <p14:creationId xmlns:p14="http://schemas.microsoft.com/office/powerpoint/2010/main" val="2609615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7839206-A81D-4F76-8486-302187992F73}" type="slidenum">
              <a:rPr lang="en-GB" smtClean="0"/>
              <a:t>23</a:t>
            </a:fld>
            <a:endParaRPr lang="en-GB"/>
          </a:p>
        </p:txBody>
      </p:sp>
    </p:spTree>
    <p:extLst>
      <p:ext uri="{BB962C8B-B14F-4D97-AF65-F5344CB8AC3E}">
        <p14:creationId xmlns:p14="http://schemas.microsoft.com/office/powerpoint/2010/main" val="2652013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with a demo of the final setup to give context</a:t>
            </a:r>
          </a:p>
          <a:p>
            <a:r>
              <a:rPr lang="en-GB" dirty="0"/>
              <a:t>Unfortunately no live demo of this bit</a:t>
            </a:r>
          </a:p>
          <a:p>
            <a:r>
              <a:rPr lang="en-GB" dirty="0"/>
              <a:t>Apologies for the poor video quality, it was never intended as a talk</a:t>
            </a:r>
          </a:p>
          <a:p>
            <a:r>
              <a:rPr lang="en-GB" dirty="0"/>
              <a:t>Video is synced between the laptop running the show via PowerShell and the action itself</a:t>
            </a:r>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2861334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9A59-4832-B360-AFAB-89BE6FEDF3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7DCC9E-2830-FF2B-C068-0DFD16582F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1D0632-D97B-431B-C7CF-B8B3B781D6A4}"/>
              </a:ext>
            </a:extLst>
          </p:cNvPr>
          <p:cNvSpPr>
            <a:spLocks noGrp="1"/>
          </p:cNvSpPr>
          <p:nvPr>
            <p:ph type="body" idx="1"/>
          </p:nvPr>
        </p:nvSpPr>
        <p:spPr/>
        <p:txBody>
          <a:bodyPr/>
          <a:lstStyle/>
          <a:p>
            <a:r>
              <a:rPr lang="en-GB" dirty="0"/>
              <a:t>Starting with a demo of the final setup to give context</a:t>
            </a:r>
          </a:p>
          <a:p>
            <a:r>
              <a:rPr lang="en-GB" dirty="0"/>
              <a:t>Unfortunately no live demo of this bit</a:t>
            </a:r>
          </a:p>
          <a:p>
            <a:r>
              <a:rPr lang="en-GB" dirty="0"/>
              <a:t>Apologies for the poor video quality, it was never intended as a talk</a:t>
            </a:r>
          </a:p>
          <a:p>
            <a:r>
              <a:rPr lang="en-GB" dirty="0"/>
              <a:t>Video is synced between the laptop running the show via PowerShell and the action itself</a:t>
            </a:r>
          </a:p>
          <a:p>
            <a:endParaRPr lang="en-GB" dirty="0"/>
          </a:p>
        </p:txBody>
      </p:sp>
      <p:sp>
        <p:nvSpPr>
          <p:cNvPr id="4" name="Slide Number Placeholder 3">
            <a:extLst>
              <a:ext uri="{FF2B5EF4-FFF2-40B4-BE49-F238E27FC236}">
                <a16:creationId xmlns:a16="http://schemas.microsoft.com/office/drawing/2014/main" id="{D516A930-A633-8F40-AC9D-D6092D1317F0}"/>
              </a:ext>
            </a:extLst>
          </p:cNvPr>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2169544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Fireworks plug into a module board</a:t>
            </a:r>
          </a:p>
          <a:p>
            <a:r>
              <a:rPr lang="en-GB" dirty="0"/>
              <a:t>Connects to the module control board by Centronics cable</a:t>
            </a:r>
          </a:p>
          <a:p>
            <a:r>
              <a:rPr lang="en-GB" dirty="0"/>
              <a:t>Each module is numbered so you can address fireworks kind of link an IP address</a:t>
            </a:r>
          </a:p>
          <a:p>
            <a:r>
              <a:rPr lang="en-GB" dirty="0"/>
              <a:t>Example shows LEDs and wire loops simulating fireworks for testing</a:t>
            </a:r>
          </a:p>
          <a:p>
            <a:endParaRPr lang="en-GB" dirty="0"/>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1151060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Fireworks plug into a module board</a:t>
            </a:r>
          </a:p>
          <a:p>
            <a:r>
              <a:rPr lang="en-GB" dirty="0"/>
              <a:t>Connects to the module control board by Centronics cable</a:t>
            </a:r>
          </a:p>
          <a:p>
            <a:r>
              <a:rPr lang="en-GB" dirty="0"/>
              <a:t>Each module is numbered so you can address fireworks kind of link an IP address</a:t>
            </a:r>
          </a:p>
          <a:p>
            <a:r>
              <a:rPr lang="en-GB" dirty="0"/>
              <a:t>Example shows LEDs and wire loops simulating fireworks for testing</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27</a:t>
            </a:fld>
            <a:endParaRPr lang="en-GB"/>
          </a:p>
        </p:txBody>
      </p:sp>
    </p:spTree>
    <p:extLst>
      <p:ext uri="{BB962C8B-B14F-4D97-AF65-F5344CB8AC3E}">
        <p14:creationId xmlns:p14="http://schemas.microsoft.com/office/powerpoint/2010/main" val="363574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Set Screen Resolution to 1080p</a:t>
            </a:r>
          </a:p>
          <a:p>
            <a:r>
              <a:rPr lang="en-GB" dirty="0"/>
              <a:t>Shut down all non-essential applications</a:t>
            </a:r>
          </a:p>
          <a:p>
            <a:r>
              <a:rPr lang="en-GB" dirty="0"/>
              <a:t>Mirror screen to projector</a:t>
            </a:r>
          </a:p>
          <a:p>
            <a:r>
              <a:rPr lang="en-GB" dirty="0"/>
              <a:t>Launch VS Code</a:t>
            </a:r>
          </a:p>
          <a:p>
            <a:r>
              <a:rPr lang="en-GB" dirty="0"/>
              <a:t>Load </a:t>
            </a:r>
            <a:r>
              <a:rPr lang="en-GB" dirty="0" err="1"/>
              <a:t>FireOne</a:t>
            </a:r>
            <a:r>
              <a:rPr lang="en-GB" dirty="0"/>
              <a:t> Folder</a:t>
            </a:r>
          </a:p>
          <a:p>
            <a:r>
              <a:rPr lang="en-GB" dirty="0"/>
              <a:t>Set VS Code to Light Mode</a:t>
            </a:r>
          </a:p>
          <a:p>
            <a:r>
              <a:rPr lang="en-GB" dirty="0"/>
              <a:t>Plug in and turn on presenter remote</a:t>
            </a:r>
          </a:p>
          <a:p>
            <a:r>
              <a:rPr lang="en-GB" dirty="0"/>
              <a:t>Plug in HDMI Dongle</a:t>
            </a:r>
          </a:p>
          <a:p>
            <a:r>
              <a:rPr lang="en-GB" dirty="0"/>
              <a:t>Presenter View Disable</a:t>
            </a:r>
          </a:p>
          <a:p>
            <a:r>
              <a:rPr lang="en-GB" dirty="0"/>
              <a:t>Set up Presenter remote with 30 mins on it</a:t>
            </a:r>
          </a:p>
          <a:p>
            <a:endParaRPr lang="en-GB" dirty="0"/>
          </a:p>
          <a:p>
            <a:endParaRPr lang="en-DE" dirty="0"/>
          </a:p>
        </p:txBody>
      </p:sp>
      <p:sp>
        <p:nvSpPr>
          <p:cNvPr id="4" name="Foliennummernplatzhalter 3"/>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Modules connect to Control Module</a:t>
            </a:r>
          </a:p>
          <a:p>
            <a:r>
              <a:rPr lang="en-GB" dirty="0"/>
              <a:t>Normally these are pre-loaded with the programs via USB</a:t>
            </a:r>
          </a:p>
          <a:p>
            <a:r>
              <a:rPr lang="en-GB" dirty="0"/>
              <a:t>Can fire without any additional input</a:t>
            </a:r>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28</a:t>
            </a:fld>
            <a:endParaRPr lang="en-GB"/>
          </a:p>
        </p:txBody>
      </p:sp>
    </p:spTree>
    <p:extLst>
      <p:ext uri="{BB962C8B-B14F-4D97-AF65-F5344CB8AC3E}">
        <p14:creationId xmlns:p14="http://schemas.microsoft.com/office/powerpoint/2010/main" val="3065057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D5646-D3E4-374D-D1BD-14D688223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6FD2A-9C62-C462-1C3A-D53DB308C4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96EA8-45EC-6BF4-CBC7-24F1396D62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important: Nice cup of English Breakfast Tea</a:t>
            </a:r>
          </a:p>
          <a:p>
            <a:r>
              <a:rPr lang="en-GB" dirty="0"/>
              <a:t>Laptop connected via USB to Serial Cable</a:t>
            </a:r>
          </a:p>
          <a:p>
            <a:r>
              <a:rPr lang="en-GB" dirty="0"/>
              <a:t>In theory could have used USB to USB but Serial is FAR easier to reverse Engineer</a:t>
            </a:r>
          </a:p>
          <a:p>
            <a:endParaRPr lang="en-GB" dirty="0"/>
          </a:p>
        </p:txBody>
      </p:sp>
      <p:sp>
        <p:nvSpPr>
          <p:cNvPr id="4" name="Slide Number Placeholder 3">
            <a:extLst>
              <a:ext uri="{FF2B5EF4-FFF2-40B4-BE49-F238E27FC236}">
                <a16:creationId xmlns:a16="http://schemas.microsoft.com/office/drawing/2014/main" id="{1BE4F152-E6D9-F1B2-0243-1C11DC75BB17}"/>
              </a:ext>
            </a:extLst>
          </p:cNvPr>
          <p:cNvSpPr>
            <a:spLocks noGrp="1"/>
          </p:cNvSpPr>
          <p:nvPr>
            <p:ph type="sldNum" sz="quarter" idx="5"/>
          </p:nvPr>
        </p:nvSpPr>
        <p:spPr/>
        <p:txBody>
          <a:bodyPr/>
          <a:lstStyle/>
          <a:p>
            <a:fld id="{A7839206-A81D-4F76-8486-302187992F73}" type="slidenum">
              <a:rPr lang="en-GB" smtClean="0"/>
              <a:t>29</a:t>
            </a:fld>
            <a:endParaRPr lang="en-GB"/>
          </a:p>
        </p:txBody>
      </p:sp>
    </p:spTree>
    <p:extLst>
      <p:ext uri="{BB962C8B-B14F-4D97-AF65-F5344CB8AC3E}">
        <p14:creationId xmlns:p14="http://schemas.microsoft.com/office/powerpoint/2010/main" val="2837358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FBB53-241B-DE19-8ED1-A109315004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662D26-FFC7-5A46-69B2-F5A9131AC3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066F1-F1EC-F1B0-2741-C3A5FDB5E7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Finally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you didn’t see was the Excel Spreadsheet being used to create the show with timings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Read into PowerShell using the awesome </a:t>
            </a:r>
            <a:r>
              <a:rPr lang="en-GB" dirty="0" err="1"/>
              <a:t>ImportExcel</a:t>
            </a:r>
            <a:r>
              <a:rPr lang="en-GB" dirty="0"/>
              <a:t> Module (Shout out to Doug Finke)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26EE1DB9-027A-094F-50BE-F6B84076DD57}"/>
              </a:ext>
            </a:extLst>
          </p:cNvPr>
          <p:cNvSpPr>
            <a:spLocks noGrp="1"/>
          </p:cNvSpPr>
          <p:nvPr>
            <p:ph type="sldNum" sz="quarter" idx="5"/>
          </p:nvPr>
        </p:nvSpPr>
        <p:spPr/>
        <p:txBody>
          <a:bodyPr/>
          <a:lstStyle/>
          <a:p>
            <a:fld id="{A7839206-A81D-4F76-8486-302187992F73}" type="slidenum">
              <a:rPr lang="en-GB" smtClean="0"/>
              <a:t>30</a:t>
            </a:fld>
            <a:endParaRPr lang="en-GB"/>
          </a:p>
        </p:txBody>
      </p:sp>
    </p:spTree>
    <p:extLst>
      <p:ext uri="{BB962C8B-B14F-4D97-AF65-F5344CB8AC3E}">
        <p14:creationId xmlns:p14="http://schemas.microsoft.com/office/powerpoint/2010/main" val="446267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Core loop of the Invoke-Show Script</a:t>
            </a:r>
          </a:p>
          <a:p>
            <a:r>
              <a:rPr lang="en-GB" dirty="0"/>
              <a:t>Imports the cues from the Excel Spreadsheet</a:t>
            </a:r>
          </a:p>
          <a:p>
            <a:r>
              <a:rPr lang="en-GB" dirty="0"/>
              <a:t>Checks the data is valid</a:t>
            </a:r>
          </a:p>
          <a:p>
            <a:r>
              <a:rPr lang="en-GB" dirty="0"/>
              <a:t>Runs a test against the </a:t>
            </a:r>
            <a:r>
              <a:rPr lang="en-GB" dirty="0" err="1"/>
              <a:t>FireOne</a:t>
            </a:r>
            <a:r>
              <a:rPr lang="en-GB" dirty="0"/>
              <a:t> Panel to ensure all Cues exist</a:t>
            </a:r>
          </a:p>
          <a:p>
            <a:r>
              <a:rPr lang="en-GB" dirty="0"/>
              <a:t>Orders the fireworks into time order</a:t>
            </a:r>
          </a:p>
          <a:p>
            <a:r>
              <a:rPr lang="en-GB" dirty="0"/>
              <a:t>Main Loop</a:t>
            </a:r>
          </a:p>
          <a:p>
            <a:r>
              <a:rPr lang="en-GB" dirty="0"/>
              <a:t>	Sets up a high accuracy timer</a:t>
            </a:r>
          </a:p>
          <a:p>
            <a:r>
              <a:rPr lang="en-GB" dirty="0"/>
              <a:t>	As there is an ordered list we can simply check if the current firework needs to fire</a:t>
            </a:r>
          </a:p>
          <a:p>
            <a:r>
              <a:rPr lang="en-GB" dirty="0"/>
              <a:t>	Works fast enough for simultaneous shots</a:t>
            </a:r>
          </a:p>
          <a:p>
            <a:r>
              <a:rPr lang="en-GB" dirty="0"/>
              <a:t>	When ready calls the Panel to ignite the firework</a:t>
            </a:r>
          </a:p>
        </p:txBody>
      </p:sp>
      <p:sp>
        <p:nvSpPr>
          <p:cNvPr id="4" name="Slide Number Placeholder 3"/>
          <p:cNvSpPr>
            <a:spLocks noGrp="1"/>
          </p:cNvSpPr>
          <p:nvPr>
            <p:ph type="sldNum" sz="quarter" idx="5"/>
          </p:nvPr>
        </p:nvSpPr>
        <p:spPr/>
        <p:txBody>
          <a:bodyPr/>
          <a:lstStyle/>
          <a:p>
            <a:fld id="{A7839206-A81D-4F76-8486-302187992F73}" type="slidenum">
              <a:rPr lang="en-GB" smtClean="0"/>
              <a:t>31</a:t>
            </a:fld>
            <a:endParaRPr lang="en-GB"/>
          </a:p>
        </p:txBody>
      </p:sp>
    </p:spTree>
    <p:extLst>
      <p:ext uri="{BB962C8B-B14F-4D97-AF65-F5344CB8AC3E}">
        <p14:creationId xmlns:p14="http://schemas.microsoft.com/office/powerpoint/2010/main" val="1068810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Used a </a:t>
            </a:r>
            <a:r>
              <a:rPr lang="en-GB" dirty="0" err="1"/>
              <a:t>yoctopuce</a:t>
            </a:r>
            <a:r>
              <a:rPr lang="en-GB" dirty="0"/>
              <a:t> RS232 with Serial Adapter</a:t>
            </a:r>
          </a:p>
          <a:p>
            <a:r>
              <a:rPr lang="en-GB" dirty="0"/>
              <a:t>Enables snooping of Serial connections without interfering</a:t>
            </a:r>
          </a:p>
          <a:p>
            <a:r>
              <a:rPr lang="en-GB" dirty="0"/>
              <a:t>Other physical and virtual options were considered but primarily where more expensive or would require control of the original software</a:t>
            </a:r>
          </a:p>
          <a:p>
            <a:r>
              <a:rPr lang="en-GB" dirty="0"/>
              <a:t>Sends data to its own application for visualisation</a:t>
            </a:r>
          </a:p>
          <a:p>
            <a:r>
              <a:rPr lang="en-GB" dirty="0"/>
              <a:t>Can do 1000 other things but didn’t need them</a:t>
            </a:r>
          </a:p>
          <a:p>
            <a:endParaRPr lang="en-GB" dirty="0"/>
          </a:p>
          <a:p>
            <a:r>
              <a:rPr lang="en-GB" dirty="0"/>
              <a:t>Reverse Engineering</a:t>
            </a:r>
          </a:p>
          <a:p>
            <a:r>
              <a:rPr lang="en-GB" dirty="0"/>
              <a:t>	Used the official software to perform actions</a:t>
            </a:r>
          </a:p>
          <a:p>
            <a:r>
              <a:rPr lang="en-GB" dirty="0"/>
              <a:t>	Sends a hexadecimal request</a:t>
            </a:r>
          </a:p>
          <a:p>
            <a:r>
              <a:rPr lang="en-GB" dirty="0"/>
              <a:t>	Receives a steam of hexadecimal back</a:t>
            </a:r>
          </a:p>
          <a:p>
            <a:r>
              <a:rPr lang="en-GB" dirty="0"/>
              <a:t>	Looking for known numbers / increments primarily</a:t>
            </a:r>
          </a:p>
          <a:p>
            <a:r>
              <a:rPr lang="en-GB" dirty="0"/>
              <a:t>	Eventually managed to figure out all the main commands and expected responses through a lot of trial and error</a:t>
            </a:r>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32</a:t>
            </a:fld>
            <a:endParaRPr lang="en-GB"/>
          </a:p>
        </p:txBody>
      </p:sp>
    </p:spTree>
    <p:extLst>
      <p:ext uri="{BB962C8B-B14F-4D97-AF65-F5344CB8AC3E}">
        <p14:creationId xmlns:p14="http://schemas.microsoft.com/office/powerpoint/2010/main" val="843087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7839206-A81D-4F76-8486-302187992F73}" type="slidenum">
              <a:rPr lang="en-GB" smtClean="0"/>
              <a:t>33</a:t>
            </a:fld>
            <a:endParaRPr lang="en-GB"/>
          </a:p>
        </p:txBody>
      </p:sp>
    </p:spTree>
    <p:extLst>
      <p:ext uri="{BB962C8B-B14F-4D97-AF65-F5344CB8AC3E}">
        <p14:creationId xmlns:p14="http://schemas.microsoft.com/office/powerpoint/2010/main" val="3495257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ModuleBuilder</a:t>
            </a:r>
            <a:r>
              <a:rPr lang="en-GB" dirty="0"/>
              <a:t> enables Public/Private Functions with an easy and simple compilation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8B"/>
                </a:solidFill>
                <a:effectLst/>
                <a:latin typeface="Consolas" panose="020B0609020204030204" pitchFamily="49" charset="0"/>
              </a:rPr>
              <a:t>	Shoutout to the </a:t>
            </a:r>
            <a:r>
              <a:rPr lang="en-GB" b="0" dirty="0" err="1">
                <a:solidFill>
                  <a:srgbClr val="00008B"/>
                </a:solidFill>
                <a:effectLst/>
                <a:latin typeface="Consolas" panose="020B0609020204030204" pitchFamily="49" charset="0"/>
              </a:rPr>
              <a:t>ModuleBuilder</a:t>
            </a:r>
            <a:r>
              <a:rPr lang="en-GB" b="0" dirty="0">
                <a:solidFill>
                  <a:srgbClr val="00008B"/>
                </a:solidFill>
                <a:effectLst/>
                <a:latin typeface="Consolas" panose="020B0609020204030204" pitchFamily="49" charset="0"/>
              </a:rPr>
              <a:t> team – Joel Bennett primarily but others have contributed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00008B"/>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err="1">
                <a:solidFill>
                  <a:srgbClr val="00008B"/>
                </a:solidFill>
                <a:effectLst/>
                <a:latin typeface="Consolas" panose="020B0609020204030204" pitchFamily="49" charset="0"/>
              </a:rPr>
              <a:t>PSFramework</a:t>
            </a:r>
            <a:r>
              <a:rPr lang="en-GB" b="0" dirty="0">
                <a:solidFill>
                  <a:srgbClr val="00008B"/>
                </a:solidFill>
                <a:effectLst/>
                <a:latin typeface="Consolas" panose="020B0609020204030204" pitchFamily="49" charset="0"/>
              </a:rPr>
              <a:t> enables setting persistence between load, very useful for COM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8B"/>
                </a:solidFill>
                <a:effectLst/>
                <a:latin typeface="Consolas" panose="020B0609020204030204" pitchFamily="49" charset="0"/>
              </a:rPr>
              <a:t>	Also provides a really nice logging framework which works well with individual function testing and compiles nicely with </a:t>
            </a:r>
            <a:r>
              <a:rPr lang="en-GB" b="0" dirty="0" err="1">
                <a:solidFill>
                  <a:srgbClr val="00008B"/>
                </a:solidFill>
                <a:effectLst/>
                <a:latin typeface="Consolas" panose="020B0609020204030204" pitchFamily="49" charset="0"/>
              </a:rPr>
              <a:t>ModuleBuilder</a:t>
            </a:r>
            <a:endParaRPr lang="en-GB" b="0" dirty="0">
              <a:solidFill>
                <a:srgbClr val="00008B"/>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8B"/>
                </a:solidFill>
                <a:effectLst/>
                <a:latin typeface="Consolas" panose="020B0609020204030204" pitchFamily="49" charset="0"/>
              </a:rPr>
              <a:t>	Shoutout to Friedrich Weinmann</a:t>
            </a:r>
          </a:p>
          <a:p>
            <a:endParaRPr lang="en-GB" dirty="0"/>
          </a:p>
          <a:p>
            <a:r>
              <a:rPr lang="en-GB" dirty="0"/>
              <a:t>Wanted to show an implementation of the module but didn’t want to overly restrict the format</a:t>
            </a:r>
          </a:p>
          <a:p>
            <a:r>
              <a:rPr lang="en-GB" dirty="0"/>
              <a:t>	Maintaining as a script enables people to swap out data sources</a:t>
            </a:r>
          </a:p>
          <a:p>
            <a:r>
              <a:rPr lang="en-GB" dirty="0"/>
              <a:t>	Avoids a core module dependency on </a:t>
            </a:r>
            <a:r>
              <a:rPr lang="en-GB" dirty="0" err="1"/>
              <a:t>ImportExcel</a:t>
            </a:r>
            <a:endParaRPr lang="en-GB" dirty="0"/>
          </a:p>
          <a:p>
            <a:r>
              <a:rPr lang="en-GB" dirty="0"/>
              <a:t>	Consistent with module vs script convention</a:t>
            </a:r>
          </a:p>
          <a:p>
            <a:r>
              <a:rPr lang="en-GB" dirty="0"/>
              <a:t>	Timing logic very Dumb and not optimised or accurate</a:t>
            </a:r>
          </a:p>
          <a:p>
            <a:endParaRPr lang="en-GB" dirty="0"/>
          </a:p>
        </p:txBody>
      </p:sp>
      <p:sp>
        <p:nvSpPr>
          <p:cNvPr id="4" name="Slide Number Placeholder 3"/>
          <p:cNvSpPr>
            <a:spLocks noGrp="1"/>
          </p:cNvSpPr>
          <p:nvPr>
            <p:ph type="sldNum" sz="quarter" idx="5"/>
          </p:nvPr>
        </p:nvSpPr>
        <p:spPr/>
        <p:txBody>
          <a:bodyPr/>
          <a:lstStyle/>
          <a:p>
            <a:fld id="{A7839206-A81D-4F76-8486-302187992F73}" type="slidenum">
              <a:rPr lang="en-GB" smtClean="0"/>
              <a:t>34</a:t>
            </a:fld>
            <a:endParaRPr lang="en-GB"/>
          </a:p>
        </p:txBody>
      </p:sp>
    </p:spTree>
    <p:extLst>
      <p:ext uri="{BB962C8B-B14F-4D97-AF65-F5344CB8AC3E}">
        <p14:creationId xmlns:p14="http://schemas.microsoft.com/office/powerpoint/2010/main" val="1240080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Talk through Invoke-Explosion Function</a:t>
            </a:r>
          </a:p>
          <a:p>
            <a:r>
              <a:rPr lang="en-GB" dirty="0"/>
              <a:t>	Commands are primarily made up of 12 Byte ‘packets’</a:t>
            </a:r>
          </a:p>
          <a:p>
            <a:endParaRPr lang="en-GB" dirty="0"/>
          </a:p>
          <a:p>
            <a:r>
              <a:rPr lang="en-GB" dirty="0"/>
              <a:t>Leading into Send-</a:t>
            </a:r>
            <a:r>
              <a:rPr lang="en-GB" dirty="0" err="1"/>
              <a:t>RawData</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Accessing COM via </a:t>
            </a:r>
            <a:r>
              <a:rPr lang="en-GB" dirty="0" err="1"/>
              <a:t>c#</a:t>
            </a:r>
            <a:r>
              <a:rPr lang="en-GB" dirty="0"/>
              <a:t> </a:t>
            </a:r>
            <a:r>
              <a:rPr lang="en-GB" b="0" dirty="0" err="1">
                <a:solidFill>
                  <a:srgbClr val="00008B"/>
                </a:solidFill>
                <a:effectLst/>
                <a:latin typeface="Consolas" panose="020B0609020204030204" pitchFamily="49" charset="0"/>
              </a:rPr>
              <a:t>System.IO.Ports.SerialPort</a:t>
            </a:r>
            <a:r>
              <a:rPr lang="en-GB" b="0" dirty="0">
                <a:solidFill>
                  <a:srgbClr val="00008B"/>
                </a:solidFill>
                <a:effectLst/>
                <a:latin typeface="Consolas" panose="020B0609020204030204" pitchFamily="49" charset="0"/>
              </a:rPr>
              <a:t>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8B"/>
                </a:solidFill>
                <a:effectLst/>
                <a:latin typeface="Consolas" panose="020B0609020204030204" pitchFamily="49" charset="0"/>
              </a:rPr>
              <a:t>Discuss Checksums and how they work</a:t>
            </a:r>
            <a:endParaRPr lang="en-GB" b="0" dirty="0">
              <a:solidFill>
                <a:srgbClr val="333333"/>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A7839206-A81D-4F76-8486-302187992F73}" type="slidenum">
              <a:rPr lang="en-GB" smtClean="0"/>
              <a:t>35</a:t>
            </a:fld>
            <a:endParaRPr lang="en-GB"/>
          </a:p>
        </p:txBody>
      </p:sp>
    </p:spTree>
    <p:extLst>
      <p:ext uri="{BB962C8B-B14F-4D97-AF65-F5344CB8AC3E}">
        <p14:creationId xmlns:p14="http://schemas.microsoft.com/office/powerpoint/2010/main" val="1636553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7839206-A81D-4F76-8486-302187992F73}" type="slidenum">
              <a:rPr lang="en-GB" smtClean="0"/>
              <a:t>36</a:t>
            </a:fld>
            <a:endParaRPr lang="en-GB"/>
          </a:p>
        </p:txBody>
      </p:sp>
    </p:spTree>
    <p:extLst>
      <p:ext uri="{BB962C8B-B14F-4D97-AF65-F5344CB8AC3E}">
        <p14:creationId xmlns:p14="http://schemas.microsoft.com/office/powerpoint/2010/main" val="1150718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6A915-E744-515B-EB3D-39B0FC8AF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9C49C-79B0-6E2D-7CCE-CA3831C660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A738A3-CA81-CFCB-2C57-C094B976A00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4C0B2BB-FB21-99BA-D88D-401C9A243119}"/>
              </a:ext>
            </a:extLst>
          </p:cNvPr>
          <p:cNvSpPr>
            <a:spLocks noGrp="1"/>
          </p:cNvSpPr>
          <p:nvPr>
            <p:ph type="sldNum" sz="quarter" idx="5"/>
          </p:nvPr>
        </p:nvSpPr>
        <p:spPr/>
        <p:txBody>
          <a:bodyPr/>
          <a:lstStyle/>
          <a:p>
            <a:fld id="{A7839206-A81D-4F76-8486-302187992F73}" type="slidenum">
              <a:rPr lang="en-GB" smtClean="0"/>
              <a:t>37</a:t>
            </a:fld>
            <a:endParaRPr lang="en-GB"/>
          </a:p>
        </p:txBody>
      </p:sp>
    </p:spTree>
    <p:extLst>
      <p:ext uri="{BB962C8B-B14F-4D97-AF65-F5344CB8AC3E}">
        <p14:creationId xmlns:p14="http://schemas.microsoft.com/office/powerpoint/2010/main" val="3697071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8D20B-7534-9420-9871-A60583398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CD5661-BC40-F125-AEB3-BE5DD215AD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DA453-A662-533E-83C0-128A231AFF9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D580818-1A87-F7FE-22CB-ECDB24B08D21}"/>
              </a:ext>
            </a:extLst>
          </p:cNvPr>
          <p:cNvSpPr>
            <a:spLocks noGrp="1"/>
          </p:cNvSpPr>
          <p:nvPr>
            <p:ph type="sldNum" sz="quarter" idx="5"/>
          </p:nvPr>
        </p:nvSpPr>
        <p:spPr/>
        <p:txBody>
          <a:bodyPr/>
          <a:lstStyle/>
          <a:p>
            <a:fld id="{A7839206-A81D-4F76-8486-302187992F73}" type="slidenum">
              <a:rPr lang="en-GB" smtClean="0"/>
              <a:t>38</a:t>
            </a:fld>
            <a:endParaRPr lang="en-GB"/>
          </a:p>
        </p:txBody>
      </p:sp>
    </p:spTree>
    <p:extLst>
      <p:ext uri="{BB962C8B-B14F-4D97-AF65-F5344CB8AC3E}">
        <p14:creationId xmlns:p14="http://schemas.microsoft.com/office/powerpoint/2010/main" val="2683232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3FAA3-5462-D907-1C8C-F848FFA8F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6ACD5-5542-2A5A-11AE-7BD6794E34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E82A74-2FC3-DAA1-1C90-DF891C990D1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71582AF-498A-70C3-88C8-02A3F376173D}"/>
              </a:ext>
            </a:extLst>
          </p:cNvPr>
          <p:cNvSpPr>
            <a:spLocks noGrp="1"/>
          </p:cNvSpPr>
          <p:nvPr>
            <p:ph type="sldNum" sz="quarter" idx="5"/>
          </p:nvPr>
        </p:nvSpPr>
        <p:spPr/>
        <p:txBody>
          <a:bodyPr/>
          <a:lstStyle/>
          <a:p>
            <a:fld id="{A7839206-A81D-4F76-8486-302187992F73}" type="slidenum">
              <a:rPr lang="en-GB" smtClean="0"/>
              <a:t>39</a:t>
            </a:fld>
            <a:endParaRPr lang="en-GB"/>
          </a:p>
        </p:txBody>
      </p:sp>
    </p:spTree>
    <p:extLst>
      <p:ext uri="{BB962C8B-B14F-4D97-AF65-F5344CB8AC3E}">
        <p14:creationId xmlns:p14="http://schemas.microsoft.com/office/powerpoint/2010/main" val="771213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8E84B-B2B8-C18C-107E-4D6D5B9C78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1D675-35FA-575D-F66C-75DCDB10AE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0891A5-1213-CFC8-AA13-EF8A5D39841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BF8535A-BFE5-1FF4-5D46-878833595BFF}"/>
              </a:ext>
            </a:extLst>
          </p:cNvPr>
          <p:cNvSpPr>
            <a:spLocks noGrp="1"/>
          </p:cNvSpPr>
          <p:nvPr>
            <p:ph type="sldNum" sz="quarter" idx="5"/>
          </p:nvPr>
        </p:nvSpPr>
        <p:spPr/>
        <p:txBody>
          <a:bodyPr/>
          <a:lstStyle/>
          <a:p>
            <a:fld id="{A7839206-A81D-4F76-8486-302187992F73}" type="slidenum">
              <a:rPr lang="en-GB" smtClean="0"/>
              <a:t>40</a:t>
            </a:fld>
            <a:endParaRPr lang="en-GB"/>
          </a:p>
        </p:txBody>
      </p:sp>
    </p:spTree>
    <p:extLst>
      <p:ext uri="{BB962C8B-B14F-4D97-AF65-F5344CB8AC3E}">
        <p14:creationId xmlns:p14="http://schemas.microsoft.com/office/powerpoint/2010/main" val="4219701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7839206-A81D-4F76-8486-302187992F73}" type="slidenum">
              <a:rPr lang="en-GB" smtClean="0"/>
              <a:t>41</a:t>
            </a:fld>
            <a:endParaRPr lang="en-GB"/>
          </a:p>
        </p:txBody>
      </p:sp>
    </p:spTree>
    <p:extLst>
      <p:ext uri="{BB962C8B-B14F-4D97-AF65-F5344CB8AC3E}">
        <p14:creationId xmlns:p14="http://schemas.microsoft.com/office/powerpoint/2010/main" val="3915985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 Timer</a:t>
            </a:r>
          </a:p>
        </p:txBody>
      </p:sp>
      <p:sp>
        <p:nvSpPr>
          <p:cNvPr id="4" name="Slide Number Placeholder 3"/>
          <p:cNvSpPr>
            <a:spLocks noGrp="1"/>
          </p:cNvSpPr>
          <p:nvPr>
            <p:ph type="sldNum" sz="quarter" idx="5"/>
          </p:nvPr>
        </p:nvSpPr>
        <p:spPr/>
        <p:txBody>
          <a:bodyPr/>
          <a:lstStyle/>
          <a:p>
            <a:fld id="{A7839206-A81D-4F76-8486-302187992F73}" type="slidenum">
              <a:rPr lang="en-GB" smtClean="0"/>
              <a:t>6</a:t>
            </a:fld>
            <a:endParaRPr lang="en-GB"/>
          </a:p>
        </p:txBody>
      </p:sp>
    </p:spTree>
    <p:extLst>
      <p:ext uri="{BB962C8B-B14F-4D97-AF65-F5344CB8AC3E}">
        <p14:creationId xmlns:p14="http://schemas.microsoft.com/office/powerpoint/2010/main" val="2685807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A7839206-A81D-4F76-8486-302187992F73}" type="slidenum">
              <a:rPr lang="en-GB" smtClean="0"/>
              <a:t>7</a:t>
            </a:fld>
            <a:endParaRPr lang="en-GB"/>
          </a:p>
        </p:txBody>
      </p:sp>
    </p:spTree>
    <p:extLst>
      <p:ext uri="{BB962C8B-B14F-4D97-AF65-F5344CB8AC3E}">
        <p14:creationId xmlns:p14="http://schemas.microsoft.com/office/powerpoint/2010/main" val="29585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And I love setting off fireworks, A LOT!</a:t>
            </a:r>
          </a:p>
        </p:txBody>
      </p:sp>
      <p:sp>
        <p:nvSpPr>
          <p:cNvPr id="4" name="Slide Number Placeholder 3"/>
          <p:cNvSpPr>
            <a:spLocks noGrp="1"/>
          </p:cNvSpPr>
          <p:nvPr>
            <p:ph type="sldNum" sz="quarter" idx="5"/>
          </p:nvPr>
        </p:nvSpPr>
        <p:spPr/>
        <p:txBody>
          <a:bodyPr/>
          <a:lstStyle/>
          <a:p>
            <a:fld id="{A7839206-A81D-4F76-8486-302187992F73}" type="slidenum">
              <a:rPr lang="en-GB" smtClean="0"/>
              <a:t>8</a:t>
            </a:fld>
            <a:endParaRPr lang="en-GB"/>
          </a:p>
        </p:txBody>
      </p:sp>
    </p:spTree>
    <p:extLst>
      <p:ext uri="{BB962C8B-B14F-4D97-AF65-F5344CB8AC3E}">
        <p14:creationId xmlns:p14="http://schemas.microsoft.com/office/powerpoint/2010/main" val="3329448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D8EF2-81C1-9634-9EE2-DC4074FBA8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746897-69C8-118E-F738-B9AAD2A234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67D5A-E441-2377-8DBC-E1C5BA2B1F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a:extLst>
              <a:ext uri="{FF2B5EF4-FFF2-40B4-BE49-F238E27FC236}">
                <a16:creationId xmlns:a16="http://schemas.microsoft.com/office/drawing/2014/main" id="{3DC4D15D-363E-43AE-387D-D37079EC29DE}"/>
              </a:ext>
            </a:extLst>
          </p:cNvPr>
          <p:cNvSpPr>
            <a:spLocks noGrp="1"/>
          </p:cNvSpPr>
          <p:nvPr>
            <p:ph type="sldNum" sz="quarter" idx="5"/>
          </p:nvPr>
        </p:nvSpPr>
        <p:spPr/>
        <p:txBody>
          <a:bodyPr/>
          <a:lstStyle/>
          <a:p>
            <a:fld id="{A7839206-A81D-4F76-8486-302187992F73}" type="slidenum">
              <a:rPr lang="en-GB" smtClean="0"/>
              <a:t>9</a:t>
            </a:fld>
            <a:endParaRPr lang="en-GB"/>
          </a:p>
        </p:txBody>
      </p:sp>
    </p:spTree>
    <p:extLst>
      <p:ext uri="{BB962C8B-B14F-4D97-AF65-F5344CB8AC3E}">
        <p14:creationId xmlns:p14="http://schemas.microsoft.com/office/powerpoint/2010/main" val="415074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p:nvPr>
        </p:nvSpPr>
        <p:spPr>
          <a:xfrm>
            <a:off x="3467314" y="1852863"/>
            <a:ext cx="7886486" cy="4324100"/>
          </a:xfrm>
          <a:prstGeom prst="rect">
            <a:avLst/>
          </a:prstGeom>
        </p:spPr>
        <p:txBody>
          <a:bodyPr vert="horz" lIns="91440" tIns="45720" rIns="91440" bIns="45720" rtlCol="0">
            <a:normAutofit/>
          </a:bodyPr>
          <a:lstStyle/>
          <a:p>
            <a:pPr lvl="0"/>
            <a:r>
              <a:rPr lang="en-US"/>
              <a:t>Your bio</a:t>
            </a:r>
            <a:endParaRPr lang="en-GB"/>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p:nvPr>
        </p:nvSpPr>
        <p:spPr>
          <a:xfrm>
            <a:off x="3467313" y="324853"/>
            <a:ext cx="7886485" cy="1325563"/>
          </a:xfrm>
          <a:prstGeom prst="rect">
            <a:avLst/>
          </a:prstGeom>
        </p:spPr>
        <p:txBody>
          <a:bodyPr vert="horz" lIns="91440" tIns="45720" rIns="91440" bIns="45720" rtlCol="0" anchor="ctr">
            <a:normAutofit/>
          </a:bodyPr>
          <a:lstStyle/>
          <a:p>
            <a:r>
              <a:rPr lang="en-US"/>
              <a:t>Speaker’s name</a:t>
            </a:r>
            <a:endParaRPr lang="en-GB"/>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4.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7.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3" name="Espace réservé du numéro de diapositive 5">
            <a:extLst>
              <a:ext uri="{FF2B5EF4-FFF2-40B4-BE49-F238E27FC236}">
                <a16:creationId xmlns:a16="http://schemas.microsoft.com/office/drawing/2014/main" id="{1ADE233E-E064-4302-DEE8-2CF4FFF6AD57}"/>
              </a:ext>
            </a:extLst>
          </p:cNvPr>
          <p:cNvSpPr txBox="1">
            <a:spLocks/>
          </p:cNvSpPr>
          <p:nvPr userDrawn="1"/>
        </p:nvSpPr>
        <p:spPr>
          <a:xfrm>
            <a:off x="6953122" y="6366510"/>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@LeoDArcy1</a:t>
            </a:r>
          </a:p>
        </p:txBody>
      </p:sp>
      <p:pic>
        <p:nvPicPr>
          <p:cNvPr id="4" name="Image 3" descr="Une image contenant capture d’écran, ligne, Graphique, Bleu électrique&#10;&#10;Description générée automatiquement">
            <a:extLst>
              <a:ext uri="{FF2B5EF4-FFF2-40B4-BE49-F238E27FC236}">
                <a16:creationId xmlns:a16="http://schemas.microsoft.com/office/drawing/2014/main" id="{8506B46B-1447-298C-E4E9-C582CDF9C07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3043" y="6422537"/>
            <a:ext cx="290079" cy="296824"/>
          </a:xfrm>
          <a:prstGeom prst="rect">
            <a:avLst/>
          </a:prstGeom>
        </p:spPr>
      </p:pic>
      <p:pic>
        <p:nvPicPr>
          <p:cNvPr id="5" name="Image 4" descr="Une image contenant papillon, Papillons de jour et de nuit, créativité&#10;&#10;Description générée automatiquement">
            <a:extLst>
              <a:ext uri="{FF2B5EF4-FFF2-40B4-BE49-F238E27FC236}">
                <a16:creationId xmlns:a16="http://schemas.microsoft.com/office/drawing/2014/main" id="{075C5C6E-1796-BAB9-2564-B5D5622DAB0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21149" y="6397376"/>
            <a:ext cx="366914" cy="321985"/>
          </a:xfrm>
          <a:prstGeom prst="rect">
            <a:avLst/>
          </a:prstGeom>
        </p:spPr>
      </p:pic>
      <p:sp>
        <p:nvSpPr>
          <p:cNvPr id="6" name="Espace réservé du numéro de diapositive 5">
            <a:extLst>
              <a:ext uri="{FF2B5EF4-FFF2-40B4-BE49-F238E27FC236}">
                <a16:creationId xmlns:a16="http://schemas.microsoft.com/office/drawing/2014/main" id="{8BE0E179-5BF9-319C-7C80-30126A93D526}"/>
              </a:ext>
            </a:extLst>
          </p:cNvPr>
          <p:cNvSpPr txBox="1">
            <a:spLocks/>
          </p:cNvSpPr>
          <p:nvPr userDrawn="1"/>
        </p:nvSpPr>
        <p:spPr>
          <a:xfrm>
            <a:off x="4379348" y="6375805"/>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@leodarcy.bsky.social</a:t>
            </a:r>
          </a:p>
        </p:txBody>
      </p:sp>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6953122" y="6366510"/>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@LeoDArcy1</a:t>
            </a: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11" name="Image 10" descr="Une image contenant capture d’écran, ligne, Graphique, Bleu électrique&#10;&#10;Description générée automatiquement">
            <a:extLst>
              <a:ext uri="{FF2B5EF4-FFF2-40B4-BE49-F238E27FC236}">
                <a16:creationId xmlns:a16="http://schemas.microsoft.com/office/drawing/2014/main" id="{8F580B04-0A71-F403-17DA-BF3F734827E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663043" y="6422537"/>
            <a:ext cx="290079" cy="296824"/>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pic>
        <p:nvPicPr>
          <p:cNvPr id="12" name="Image 11" descr="Une image contenant papillon, Papillons de jour et de nuit, créativité&#10;&#10;Description générée automatiquement">
            <a:extLst>
              <a:ext uri="{FF2B5EF4-FFF2-40B4-BE49-F238E27FC236}">
                <a16:creationId xmlns:a16="http://schemas.microsoft.com/office/drawing/2014/main" id="{B89AEDA2-F59A-5433-7118-03AEE97C39B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4021149" y="6397376"/>
            <a:ext cx="366914" cy="321985"/>
          </a:xfrm>
          <a:prstGeom prst="rect">
            <a:avLst/>
          </a:prstGeom>
        </p:spPr>
      </p:pic>
      <p:sp>
        <p:nvSpPr>
          <p:cNvPr id="13" name="Espace réservé du numéro de diapositive 5">
            <a:extLst>
              <a:ext uri="{FF2B5EF4-FFF2-40B4-BE49-F238E27FC236}">
                <a16:creationId xmlns:a16="http://schemas.microsoft.com/office/drawing/2014/main" id="{C761C765-34C3-E189-9968-770D2DEE2C15}"/>
              </a:ext>
            </a:extLst>
          </p:cNvPr>
          <p:cNvSpPr txBox="1">
            <a:spLocks/>
          </p:cNvSpPr>
          <p:nvPr userDrawn="1"/>
        </p:nvSpPr>
        <p:spPr>
          <a:xfrm>
            <a:off x="4379348" y="6375805"/>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@leodarcy.bsky.social</a:t>
            </a:r>
          </a:p>
          <a:p>
            <a:endParaRPr lang="en-GB" b="1" dirty="0">
              <a:solidFill>
                <a:srgbClr val="346296"/>
              </a:solidFill>
            </a:endParaRPr>
          </a:p>
        </p:txBody>
      </p:sp>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3.jpg"/><Relationship Id="rId5" Type="http://schemas.openxmlformats.org/officeDocument/2006/relationships/image" Target="../media/image11.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4.jpg"/><Relationship Id="rId5" Type="http://schemas.openxmlformats.org/officeDocument/2006/relationships/image" Target="../media/image11.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8.jpe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GB" sz="1600" noProof="0" dirty="0"/>
              <a:t>Dear Speaker, we are thrilled and </a:t>
            </a:r>
            <a:r>
              <a:rPr lang="en-GB" sz="1600" noProof="0" dirty="0" err="1"/>
              <a:t>honored</a:t>
            </a:r>
            <a:r>
              <a:rPr lang="en-GB" sz="1600" noProof="0" dirty="0"/>
              <a:t> to have you with us in Malmö in 2025. Take your time and read this before you prepare your session. </a:t>
            </a:r>
          </a:p>
          <a:p>
            <a:pPr>
              <a:lnSpc>
                <a:spcPct val="110000"/>
              </a:lnSpc>
            </a:pPr>
            <a:endParaRPr lang="en-GB" sz="1600" noProof="0" dirty="0"/>
          </a:p>
          <a:p>
            <a:pPr>
              <a:lnSpc>
                <a:spcPct val="110000"/>
              </a:lnSpc>
              <a:spcAft>
                <a:spcPts val="1000"/>
              </a:spcAft>
            </a:pPr>
            <a:r>
              <a:rPr lang="en-GB" sz="1600" noProof="0" dirty="0"/>
              <a:t>Since most of you have been with us before, you will already know a lot about </a:t>
            </a:r>
            <a:r>
              <a:rPr lang="en-GB" sz="1600" noProof="0" dirty="0" err="1"/>
              <a:t>PSConfEU</a:t>
            </a:r>
            <a:r>
              <a:rPr lang="en-GB" sz="1600" noProof="0" dirty="0"/>
              <a:t>. You know that we try to capture all sessions carefully and publish your work on YouTube. </a:t>
            </a:r>
            <a:r>
              <a:rPr lang="en-GB" sz="1600" b="1" u="sng" noProof="0"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GB" sz="1600" noProof="0" dirty="0"/>
              <a:t>Your screen resolution should be</a:t>
            </a:r>
            <a:br>
              <a:rPr lang="en-GB" sz="1600" noProof="0" dirty="0"/>
            </a:br>
            <a:r>
              <a:rPr lang="en-GB" sz="1600" noProof="0" dirty="0"/>
              <a:t>1920x1080 </a:t>
            </a:r>
            <a:r>
              <a:rPr lang="en-GB" sz="1600" noProof="0" dirty="0" err="1"/>
              <a:t>px</a:t>
            </a:r>
            <a:r>
              <a:rPr lang="en-GB" sz="1600" noProof="0" dirty="0"/>
              <a:t> (</a:t>
            </a:r>
            <a:r>
              <a:rPr lang="en-GB" sz="1600" noProof="0" dirty="0" err="1"/>
              <a:t>FullHD</a:t>
            </a:r>
            <a:r>
              <a:rPr lang="en-GB" sz="1600" noProof="0" dirty="0"/>
              <a:t>)</a:t>
            </a:r>
          </a:p>
          <a:p>
            <a:pPr marL="285750" indent="-285750">
              <a:lnSpc>
                <a:spcPct val="110000"/>
              </a:lnSpc>
              <a:buClr>
                <a:srgbClr val="C00000"/>
              </a:buClr>
              <a:buFont typeface="Arial" panose="020B0604020202020204" pitchFamily="34" charset="0"/>
              <a:buChar char="•"/>
            </a:pPr>
            <a:r>
              <a:rPr lang="en-GB" sz="1600" noProof="0" dirty="0"/>
              <a:t>You should provide a full size HDMI socket</a:t>
            </a:r>
          </a:p>
          <a:p>
            <a:pPr marL="285750" indent="-285750">
              <a:lnSpc>
                <a:spcPct val="110000"/>
              </a:lnSpc>
              <a:buClr>
                <a:srgbClr val="C00000"/>
              </a:buClr>
              <a:buFont typeface="Arial" panose="020B0604020202020204" pitchFamily="34" charset="0"/>
              <a:buChar char="•"/>
            </a:pPr>
            <a:r>
              <a:rPr lang="en-GB" sz="1600" noProof="0" dirty="0"/>
              <a:t>Mirror your screen</a:t>
            </a:r>
          </a:p>
          <a:p>
            <a:pPr marL="285750" indent="-285750">
              <a:lnSpc>
                <a:spcPct val="110000"/>
              </a:lnSpc>
              <a:buClr>
                <a:srgbClr val="C00000"/>
              </a:buClr>
              <a:buFont typeface="Arial" panose="020B0604020202020204" pitchFamily="34" charset="0"/>
              <a:buChar char="•"/>
            </a:pPr>
            <a:r>
              <a:rPr lang="en-GB" sz="1600" noProof="0" dirty="0"/>
              <a:t>Disable "Presenter View" in PowerPoint</a:t>
            </a:r>
          </a:p>
          <a:p>
            <a:pPr marL="285750" indent="-285750">
              <a:lnSpc>
                <a:spcPct val="110000"/>
              </a:lnSpc>
              <a:buClr>
                <a:srgbClr val="C00000"/>
              </a:buClr>
              <a:buFont typeface="Arial" panose="020B0604020202020204" pitchFamily="34" charset="0"/>
              <a:buChar char="•"/>
            </a:pPr>
            <a:r>
              <a:rPr lang="en-GB" sz="1600" noProof="0" dirty="0"/>
              <a:t>Using MAC or Surface book? </a:t>
            </a:r>
            <a:br>
              <a:rPr lang="en-GB" sz="1600" noProof="0" dirty="0"/>
            </a:br>
            <a:r>
              <a:rPr lang="en-GB" sz="1600" noProof="0" dirty="0"/>
              <a:t>Be aware of HDCP!</a:t>
            </a:r>
          </a:p>
          <a:p>
            <a:pPr marL="285750" indent="-285750">
              <a:lnSpc>
                <a:spcPct val="110000"/>
              </a:lnSpc>
              <a:buClr>
                <a:srgbClr val="C00000"/>
              </a:buClr>
              <a:buFont typeface="Arial" panose="020B0604020202020204" pitchFamily="34" charset="0"/>
              <a:buChar char="•"/>
            </a:pPr>
            <a:r>
              <a:rPr lang="en-GB" sz="1600" noProof="0" dirty="0"/>
              <a:t>Disable the ‘Night light mode’</a:t>
            </a:r>
          </a:p>
          <a:p>
            <a:pPr marL="285750" indent="-285750">
              <a:lnSpc>
                <a:spcPct val="110000"/>
              </a:lnSpc>
              <a:buFont typeface="Arial" panose="020B0604020202020204" pitchFamily="34" charset="0"/>
              <a:buChar char="•"/>
            </a:pPr>
            <a:endParaRPr lang="en-GB" sz="1600" noProof="0" dirty="0"/>
          </a:p>
          <a:p>
            <a:pPr>
              <a:lnSpc>
                <a:spcPct val="110000"/>
              </a:lnSpc>
            </a:pPr>
            <a:endParaRPr lang="en-GB" sz="1600" noProof="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GB" sz="4400" noProof="0" dirty="0">
                <a:latin typeface="Calibri" panose="020F0502020204030204" pitchFamily="34" charset="0"/>
                <a:ea typeface="Calibri" panose="020F0502020204030204" pitchFamily="34" charset="0"/>
                <a:cs typeface="Calibri" panose="020F0502020204030204" pitchFamily="34" charset="0"/>
              </a:rPr>
              <a:t>BURN AFTER READING</a:t>
            </a: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GB" sz="1600" b="1" noProof="0" dirty="0" err="1">
                <a:highlight>
                  <a:srgbClr val="00FF00"/>
                </a:highlight>
              </a:rPr>
              <a:t>about_SlideDeck</a:t>
            </a:r>
            <a:endParaRPr lang="en-GB" sz="1600" b="1" noProof="0" dirty="0">
              <a:highlight>
                <a:srgbClr val="00FF00"/>
              </a:highlight>
            </a:endParaRPr>
          </a:p>
          <a:p>
            <a:pPr>
              <a:lnSpc>
                <a:spcPct val="110000"/>
              </a:lnSpc>
            </a:pPr>
            <a:r>
              <a:rPr lang="en-GB" sz="1600" noProof="0" dirty="0"/>
              <a:t>The actual presentation starts with slide 6 ("Session title"). The first five slides have a purely organisational purpose. During the break before your session, you should start the presentation with slide 2 ("Next up"), so that the audience knows that they are in the right room. It's fine if you start chatting with the audience during this break, </a:t>
            </a:r>
            <a:r>
              <a:rPr lang="en-GB" sz="1600" b="1" noProof="0" dirty="0"/>
              <a:t>but</a:t>
            </a:r>
            <a:r>
              <a:rPr lang="en-GB" sz="1600" noProof="0" dirty="0"/>
              <a:t> </a:t>
            </a:r>
            <a:r>
              <a:rPr lang="en-GB" sz="1600" b="1" noProof="0" dirty="0"/>
              <a:t>we need a precise starting point for your presentation </a:t>
            </a:r>
            <a:r>
              <a:rPr lang="en-GB" sz="1600" noProof="0" dirty="0"/>
              <a:t>in terms of editing your video. That means: </a:t>
            </a:r>
          </a:p>
          <a:p>
            <a:pPr>
              <a:lnSpc>
                <a:spcPct val="110000"/>
              </a:lnSpc>
            </a:pPr>
            <a:r>
              <a:rPr lang="en-GB" sz="1600" noProof="0" dirty="0"/>
              <a:t>The recording of your presentation will start after the countdown. </a:t>
            </a:r>
            <a:r>
              <a:rPr lang="en-GB" sz="1600" b="1" noProof="0" dirty="0"/>
              <a:t>Please  (RE)START talking after the countdown</a:t>
            </a:r>
            <a:r>
              <a:rPr lang="en-GB" sz="1600" noProof="0" dirty="0"/>
              <a:t>, not during it! Otherwise your recording will start with a half sentence.  </a:t>
            </a:r>
          </a:p>
          <a:p>
            <a:pPr>
              <a:lnSpc>
                <a:spcPct val="110000"/>
              </a:lnSpc>
            </a:pPr>
            <a:r>
              <a:rPr lang="en-GB" sz="1600" noProof="0" dirty="0"/>
              <a:t>It is not necessary to explicitly signal to the PA operator, this is your signal! </a:t>
            </a:r>
          </a:p>
          <a:p>
            <a:pPr>
              <a:lnSpc>
                <a:spcPct val="110000"/>
              </a:lnSpc>
            </a:pPr>
            <a:endParaRPr lang="en-GB" sz="1600" noProof="0" dirty="0"/>
          </a:p>
          <a:p>
            <a:pPr>
              <a:lnSpc>
                <a:spcPct val="110000"/>
              </a:lnSpc>
            </a:pPr>
            <a:r>
              <a:rPr lang="en-GB" sz="1600" noProof="0" dirty="0"/>
              <a:t>Finally, do you have to use this slide deck? </a:t>
            </a:r>
            <a:br>
              <a:rPr lang="en-GB" sz="1600" noProof="0" dirty="0"/>
            </a:br>
            <a:r>
              <a:rPr lang="en-GB" sz="1600" noProof="0" dirty="0"/>
              <a:t>No, you are free to present the way you like it. But you are asked </a:t>
            </a:r>
            <a:br>
              <a:rPr lang="en-GB" sz="1600" noProof="0" dirty="0"/>
            </a:br>
            <a:r>
              <a:rPr lang="en-GB" sz="1600" noProof="0" dirty="0"/>
              <a:t>to use the intro slides: countdown, session title, sponsor slide.</a:t>
            </a:r>
            <a:br>
              <a:rPr lang="en-GB" sz="1600" noProof="0" dirty="0"/>
            </a:br>
            <a:r>
              <a:rPr lang="en-GB" sz="1600" noProof="0" dirty="0"/>
              <a:t>Beyond that, use what is good for the cause – from no slides to sketches from your children, from </a:t>
            </a:r>
            <a:r>
              <a:rPr lang="en-GB" sz="1600" noProof="0" dirty="0" err="1"/>
              <a:t>Jupyter</a:t>
            </a:r>
            <a:r>
              <a:rPr lang="en-GB" sz="1600" noProof="0" dirty="0"/>
              <a:t> to $</a:t>
            </a:r>
            <a:r>
              <a:rPr lang="en-GB" sz="1600" noProof="0" dirty="0" err="1"/>
              <a:t>youNameIt</a:t>
            </a:r>
            <a:r>
              <a:rPr lang="en-GB" sz="1600" noProof="0" dirty="0"/>
              <a:t>. </a:t>
            </a:r>
          </a:p>
          <a:p>
            <a:pPr>
              <a:lnSpc>
                <a:spcPct val="110000"/>
              </a:lnSpc>
              <a:spcAft>
                <a:spcPts val="1000"/>
              </a:spcAft>
            </a:pPr>
            <a:r>
              <a:rPr lang="en-GB" sz="1600" noProof="0" dirty="0"/>
              <a:t>You will find additional information in the notes below.</a:t>
            </a:r>
          </a:p>
          <a:p>
            <a:pPr>
              <a:lnSpc>
                <a:spcPct val="110000"/>
              </a:lnSpc>
            </a:pPr>
            <a:r>
              <a:rPr lang="en-GB" sz="1600" i="1" noProof="0"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GB" sz="4200" noProof="0" dirty="0">
                <a:latin typeface="Calibri" panose="020F0502020204030204" pitchFamily="34" charset="0"/>
                <a:ea typeface="Calibri" panose="020F0502020204030204" pitchFamily="34" charset="0"/>
                <a:cs typeface="Calibri" panose="020F0502020204030204" pitchFamily="34" charset="0"/>
              </a:rPr>
              <a:t>README</a:t>
            </a: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58100-CDB8-A0E1-C36F-E24ECC834F0D}"/>
            </a:ext>
          </a:extLst>
        </p:cNvPr>
        <p:cNvGrpSpPr/>
        <p:nvPr/>
      </p:nvGrpSpPr>
      <p:grpSpPr>
        <a:xfrm>
          <a:off x="0" y="0"/>
          <a:ext cx="0" cy="0"/>
          <a:chOff x="0" y="0"/>
          <a:chExt cx="0" cy="0"/>
        </a:xfrm>
      </p:grpSpPr>
      <p:sp>
        <p:nvSpPr>
          <p:cNvPr id="5" name="Text Placeholder 2">
            <a:extLst>
              <a:ext uri="{FF2B5EF4-FFF2-40B4-BE49-F238E27FC236}">
                <a16:creationId xmlns:a16="http://schemas.microsoft.com/office/drawing/2014/main" id="{365207FE-EE35-A1D4-6129-4262CD2CB207}"/>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GB" noProof="0" dirty="0"/>
              <a:t>Microsoft Consultant for 10 Years specializing in:</a:t>
            </a:r>
          </a:p>
          <a:p>
            <a:pPr lvl="1">
              <a:buFont typeface="Wingdings" panose="05000000000000000000" pitchFamily="2" charset="2"/>
              <a:buChar char="§"/>
            </a:pPr>
            <a:r>
              <a:rPr lang="en-GB" noProof="0" dirty="0"/>
              <a:t>Azure </a:t>
            </a:r>
            <a:r>
              <a:rPr lang="en-GB" noProof="0" dirty="0" err="1"/>
              <a:t>Datacenter</a:t>
            </a:r>
            <a:r>
              <a:rPr lang="en-GB" noProof="0" dirty="0"/>
              <a:t> Migrations</a:t>
            </a:r>
          </a:p>
          <a:p>
            <a:pPr lvl="1">
              <a:buFont typeface="Wingdings" panose="05000000000000000000" pitchFamily="2" charset="2"/>
              <a:buChar char="§"/>
            </a:pPr>
            <a:r>
              <a:rPr lang="en-GB" noProof="0" dirty="0"/>
              <a:t>Automation</a:t>
            </a:r>
          </a:p>
          <a:p>
            <a:pPr lvl="1">
              <a:buFont typeface="Wingdings" panose="05000000000000000000" pitchFamily="2" charset="2"/>
              <a:buChar char="§"/>
            </a:pPr>
            <a:r>
              <a:rPr lang="en-GB" noProof="0" dirty="0"/>
              <a:t>Remote Access Solutions</a:t>
            </a:r>
          </a:p>
          <a:p>
            <a:pPr>
              <a:buFont typeface="Wingdings" panose="05000000000000000000" pitchFamily="2" charset="2"/>
              <a:buChar char="§"/>
            </a:pPr>
            <a:r>
              <a:rPr lang="en-GB" noProof="0" dirty="0"/>
              <a:t>Currently a Cloud Solutions Architect for a critical issues firm</a:t>
            </a:r>
          </a:p>
          <a:p>
            <a:pPr>
              <a:buFont typeface="Wingdings" panose="05000000000000000000" pitchFamily="2" charset="2"/>
              <a:buChar char="§"/>
            </a:pPr>
            <a:r>
              <a:rPr lang="en-GB" noProof="0" dirty="0"/>
              <a:t>Pyrotechnician for over 17 years</a:t>
            </a:r>
          </a:p>
          <a:p>
            <a:pPr>
              <a:buFont typeface="Wingdings" panose="05000000000000000000" pitchFamily="2" charset="2"/>
              <a:buChar char="§"/>
            </a:pPr>
            <a:endParaRPr lang="en-GB" noProof="0" dirty="0"/>
          </a:p>
          <a:p>
            <a:endParaRPr lang="en-GB" noProof="0" dirty="0"/>
          </a:p>
          <a:p>
            <a:pPr lvl="1">
              <a:buFont typeface="Wingdings" panose="05000000000000000000" pitchFamily="2" charset="2"/>
              <a:buChar char="§"/>
            </a:pPr>
            <a:endParaRPr lang="en-GB" noProof="0" dirty="0"/>
          </a:p>
        </p:txBody>
      </p:sp>
      <p:sp>
        <p:nvSpPr>
          <p:cNvPr id="2" name="Titel 1">
            <a:extLst>
              <a:ext uri="{FF2B5EF4-FFF2-40B4-BE49-F238E27FC236}">
                <a16:creationId xmlns:a16="http://schemas.microsoft.com/office/drawing/2014/main" id="{1D09B462-1A1F-C99A-3D92-DC5E2F03D2D8}"/>
              </a:ext>
            </a:extLst>
          </p:cNvPr>
          <p:cNvSpPr>
            <a:spLocks noGrp="1"/>
          </p:cNvSpPr>
          <p:nvPr>
            <p:ph type="title"/>
          </p:nvPr>
        </p:nvSpPr>
        <p:spPr>
          <a:xfrm>
            <a:off x="3467312" y="324852"/>
            <a:ext cx="7886485" cy="1325563"/>
          </a:xfrm>
        </p:spPr>
        <p:txBody>
          <a:bodyPr>
            <a:normAutofit/>
          </a:bodyPr>
          <a:lstStyle/>
          <a:p>
            <a:r>
              <a:rPr lang="en-GB" sz="6600" noProof="0" dirty="0">
                <a:solidFill>
                  <a:srgbClr val="346296"/>
                </a:solidFill>
                <a:latin typeface="+mn-lt"/>
                <a:ea typeface="+mn-ea"/>
                <a:cs typeface="+mn-cs"/>
              </a:rPr>
              <a:t>Leo D’Arcy</a:t>
            </a:r>
          </a:p>
        </p:txBody>
      </p:sp>
      <p:pic>
        <p:nvPicPr>
          <p:cNvPr id="4" name="Image 3">
            <a:extLst>
              <a:ext uri="{FF2B5EF4-FFF2-40B4-BE49-F238E27FC236}">
                <a16:creationId xmlns:a16="http://schemas.microsoft.com/office/drawing/2014/main" id="{902C20BB-F6BE-BCEF-5125-519D4BC30B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6" name="Picture 5" descr="A person holding a large plastic bag&#10;&#10;AI-generated content may be incorrect.">
            <a:extLst>
              <a:ext uri="{FF2B5EF4-FFF2-40B4-BE49-F238E27FC236}">
                <a16:creationId xmlns:a16="http://schemas.microsoft.com/office/drawing/2014/main" id="{BD0A49D2-FE21-6937-EC6F-4CAA871301CF}"/>
              </a:ext>
            </a:extLst>
          </p:cNvPr>
          <p:cNvPicPr>
            <a:picLocks noChangeAspect="1"/>
          </p:cNvPicPr>
          <p:nvPr/>
        </p:nvPicPr>
        <p:blipFill>
          <a:blip r:embed="rId4">
            <a:extLst>
              <a:ext uri="{28A0092B-C50C-407E-A947-70E740481C1C}">
                <a14:useLocalDpi xmlns:a14="http://schemas.microsoft.com/office/drawing/2010/main" val="0"/>
              </a:ext>
            </a:extLst>
          </a:blip>
          <a:srcRect t="34405"/>
          <a:stretch/>
        </p:blipFill>
        <p:spPr>
          <a:xfrm>
            <a:off x="6708321" y="1543049"/>
            <a:ext cx="5143500" cy="4498521"/>
          </a:xfrm>
          <a:prstGeom prst="rect">
            <a:avLst/>
          </a:prstGeom>
        </p:spPr>
      </p:pic>
      <p:pic>
        <p:nvPicPr>
          <p:cNvPr id="8" name="Picture 7" descr="A person in a red jumpsuit&#10;&#10;AI-generated content may be incorrect.">
            <a:extLst>
              <a:ext uri="{FF2B5EF4-FFF2-40B4-BE49-F238E27FC236}">
                <a16:creationId xmlns:a16="http://schemas.microsoft.com/office/drawing/2014/main" id="{FC854DBC-51CB-9A91-B02B-4A1D1E0D46B1}"/>
              </a:ext>
            </a:extLst>
          </p:cNvPr>
          <p:cNvPicPr>
            <a:picLocks noChangeAspect="1"/>
          </p:cNvPicPr>
          <p:nvPr/>
        </p:nvPicPr>
        <p:blipFill>
          <a:blip r:embed="rId5">
            <a:extLst>
              <a:ext uri="{28A0092B-C50C-407E-A947-70E740481C1C}">
                <a14:useLocalDpi xmlns:a14="http://schemas.microsoft.com/office/drawing/2010/main" val="0"/>
              </a:ext>
            </a:extLst>
          </a:blip>
          <a:srcRect l="699" t="15595"/>
          <a:stretch/>
        </p:blipFill>
        <p:spPr>
          <a:xfrm>
            <a:off x="130384" y="0"/>
            <a:ext cx="4072698" cy="5788479"/>
          </a:xfrm>
          <a:prstGeom prst="rect">
            <a:avLst/>
          </a:prstGeom>
        </p:spPr>
      </p:pic>
    </p:spTree>
    <p:extLst>
      <p:ext uri="{BB962C8B-B14F-4D97-AF65-F5344CB8AC3E}">
        <p14:creationId xmlns:p14="http://schemas.microsoft.com/office/powerpoint/2010/main" val="2535930573"/>
      </p:ext>
    </p:extLst>
  </p:cSld>
  <p:clrMapOvr>
    <a:masterClrMapping/>
  </p:clrMapOvr>
  <mc:AlternateContent xmlns:mc="http://schemas.openxmlformats.org/markup-compatibility/2006" xmlns:p14="http://schemas.microsoft.com/office/powerpoint/2010/main">
    <mc:Choice Requires="p14">
      <p:transition spd="slow" p14:dur="2000" advTm="500"/>
    </mc:Choice>
    <mc:Fallback xmlns="">
      <p:transition spd="slow" advTm="5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49200-C125-FC67-B9B9-A9EC2437A7A6}"/>
            </a:ext>
          </a:extLst>
        </p:cNvPr>
        <p:cNvGrpSpPr/>
        <p:nvPr/>
      </p:nvGrpSpPr>
      <p:grpSpPr>
        <a:xfrm>
          <a:off x="0" y="0"/>
          <a:ext cx="0" cy="0"/>
          <a:chOff x="0" y="0"/>
          <a:chExt cx="0" cy="0"/>
        </a:xfrm>
      </p:grpSpPr>
      <p:sp>
        <p:nvSpPr>
          <p:cNvPr id="5" name="Text Placeholder 2">
            <a:extLst>
              <a:ext uri="{FF2B5EF4-FFF2-40B4-BE49-F238E27FC236}">
                <a16:creationId xmlns:a16="http://schemas.microsoft.com/office/drawing/2014/main" id="{37A4CBD7-C472-1478-993F-8C03D9831E95}"/>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GB" noProof="0" dirty="0"/>
              <a:t>Microsoft Consultant for 10 Years specializing in:</a:t>
            </a:r>
          </a:p>
          <a:p>
            <a:pPr lvl="1">
              <a:buFont typeface="Wingdings" panose="05000000000000000000" pitchFamily="2" charset="2"/>
              <a:buChar char="§"/>
            </a:pPr>
            <a:r>
              <a:rPr lang="en-GB" noProof="0" dirty="0"/>
              <a:t>Azure </a:t>
            </a:r>
            <a:r>
              <a:rPr lang="en-GB" noProof="0" dirty="0" err="1"/>
              <a:t>Datacenter</a:t>
            </a:r>
            <a:r>
              <a:rPr lang="en-GB" noProof="0" dirty="0"/>
              <a:t> Migrations</a:t>
            </a:r>
          </a:p>
          <a:p>
            <a:pPr lvl="1">
              <a:buFont typeface="Wingdings" panose="05000000000000000000" pitchFamily="2" charset="2"/>
              <a:buChar char="§"/>
            </a:pPr>
            <a:r>
              <a:rPr lang="en-GB" noProof="0" dirty="0"/>
              <a:t>Automation</a:t>
            </a:r>
          </a:p>
          <a:p>
            <a:pPr lvl="1">
              <a:buFont typeface="Wingdings" panose="05000000000000000000" pitchFamily="2" charset="2"/>
              <a:buChar char="§"/>
            </a:pPr>
            <a:r>
              <a:rPr lang="en-GB" noProof="0" dirty="0"/>
              <a:t>Remote Access Solutions</a:t>
            </a:r>
          </a:p>
          <a:p>
            <a:pPr>
              <a:buFont typeface="Wingdings" panose="05000000000000000000" pitchFamily="2" charset="2"/>
              <a:buChar char="§"/>
            </a:pPr>
            <a:r>
              <a:rPr lang="en-GB" noProof="0" dirty="0"/>
              <a:t>Currently a Cloud Solutions Architect for a critical issues firm</a:t>
            </a:r>
          </a:p>
          <a:p>
            <a:pPr>
              <a:buFont typeface="Wingdings" panose="05000000000000000000" pitchFamily="2" charset="2"/>
              <a:buChar char="§"/>
            </a:pPr>
            <a:r>
              <a:rPr lang="en-GB" noProof="0" dirty="0"/>
              <a:t>Pyrotechnician for over 17 years</a:t>
            </a:r>
          </a:p>
          <a:p>
            <a:pPr>
              <a:buFont typeface="Wingdings" panose="05000000000000000000" pitchFamily="2" charset="2"/>
              <a:buChar char="§"/>
            </a:pPr>
            <a:endParaRPr lang="en-GB" noProof="0" dirty="0"/>
          </a:p>
          <a:p>
            <a:endParaRPr lang="en-GB" noProof="0" dirty="0"/>
          </a:p>
          <a:p>
            <a:pPr lvl="1">
              <a:buFont typeface="Wingdings" panose="05000000000000000000" pitchFamily="2" charset="2"/>
              <a:buChar char="§"/>
            </a:pPr>
            <a:endParaRPr lang="en-GB" noProof="0" dirty="0"/>
          </a:p>
        </p:txBody>
      </p:sp>
      <p:sp>
        <p:nvSpPr>
          <p:cNvPr id="2" name="Titel 1">
            <a:extLst>
              <a:ext uri="{FF2B5EF4-FFF2-40B4-BE49-F238E27FC236}">
                <a16:creationId xmlns:a16="http://schemas.microsoft.com/office/drawing/2014/main" id="{DF340BA4-3331-8F56-A756-1CA15F74DA32}"/>
              </a:ext>
            </a:extLst>
          </p:cNvPr>
          <p:cNvSpPr>
            <a:spLocks noGrp="1"/>
          </p:cNvSpPr>
          <p:nvPr>
            <p:ph type="title"/>
          </p:nvPr>
        </p:nvSpPr>
        <p:spPr>
          <a:xfrm>
            <a:off x="3467312" y="324852"/>
            <a:ext cx="7886485" cy="1325563"/>
          </a:xfrm>
        </p:spPr>
        <p:txBody>
          <a:bodyPr>
            <a:normAutofit/>
          </a:bodyPr>
          <a:lstStyle/>
          <a:p>
            <a:r>
              <a:rPr lang="en-GB" sz="6600" noProof="0" dirty="0">
                <a:solidFill>
                  <a:srgbClr val="346296"/>
                </a:solidFill>
                <a:latin typeface="+mn-lt"/>
                <a:ea typeface="+mn-ea"/>
                <a:cs typeface="+mn-cs"/>
              </a:rPr>
              <a:t>Leo D’Arcy</a:t>
            </a:r>
          </a:p>
        </p:txBody>
      </p:sp>
      <p:pic>
        <p:nvPicPr>
          <p:cNvPr id="4" name="Image 3">
            <a:extLst>
              <a:ext uri="{FF2B5EF4-FFF2-40B4-BE49-F238E27FC236}">
                <a16:creationId xmlns:a16="http://schemas.microsoft.com/office/drawing/2014/main" id="{9DF1C721-E739-BD84-9057-3B1C2DCB22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6" name="Picture 5" descr="A person holding a large plastic bag&#10;&#10;AI-generated content may be incorrect.">
            <a:extLst>
              <a:ext uri="{FF2B5EF4-FFF2-40B4-BE49-F238E27FC236}">
                <a16:creationId xmlns:a16="http://schemas.microsoft.com/office/drawing/2014/main" id="{B81332C0-7BCF-5D8F-65F2-9D81EDA031F4}"/>
              </a:ext>
            </a:extLst>
          </p:cNvPr>
          <p:cNvPicPr>
            <a:picLocks noChangeAspect="1"/>
          </p:cNvPicPr>
          <p:nvPr/>
        </p:nvPicPr>
        <p:blipFill>
          <a:blip r:embed="rId4">
            <a:extLst>
              <a:ext uri="{28A0092B-C50C-407E-A947-70E740481C1C}">
                <a14:useLocalDpi xmlns:a14="http://schemas.microsoft.com/office/drawing/2010/main" val="0"/>
              </a:ext>
            </a:extLst>
          </a:blip>
          <a:srcRect t="34405"/>
          <a:stretch/>
        </p:blipFill>
        <p:spPr>
          <a:xfrm>
            <a:off x="6708321" y="1543049"/>
            <a:ext cx="5143500" cy="4498521"/>
          </a:xfrm>
          <a:prstGeom prst="rect">
            <a:avLst/>
          </a:prstGeom>
        </p:spPr>
      </p:pic>
      <p:pic>
        <p:nvPicPr>
          <p:cNvPr id="8" name="Picture 7" descr="A person in a red jumpsuit&#10;&#10;AI-generated content may be incorrect.">
            <a:extLst>
              <a:ext uri="{FF2B5EF4-FFF2-40B4-BE49-F238E27FC236}">
                <a16:creationId xmlns:a16="http://schemas.microsoft.com/office/drawing/2014/main" id="{815EB903-570A-C515-8143-4A1CDD182733}"/>
              </a:ext>
            </a:extLst>
          </p:cNvPr>
          <p:cNvPicPr>
            <a:picLocks noChangeAspect="1"/>
          </p:cNvPicPr>
          <p:nvPr/>
        </p:nvPicPr>
        <p:blipFill>
          <a:blip r:embed="rId5">
            <a:extLst>
              <a:ext uri="{28A0092B-C50C-407E-A947-70E740481C1C}">
                <a14:useLocalDpi xmlns:a14="http://schemas.microsoft.com/office/drawing/2010/main" val="0"/>
              </a:ext>
            </a:extLst>
          </a:blip>
          <a:srcRect l="699" t="15595"/>
          <a:stretch/>
        </p:blipFill>
        <p:spPr>
          <a:xfrm>
            <a:off x="130384" y="0"/>
            <a:ext cx="4072698" cy="5788479"/>
          </a:xfrm>
          <a:prstGeom prst="rect">
            <a:avLst/>
          </a:prstGeom>
        </p:spPr>
      </p:pic>
      <p:pic>
        <p:nvPicPr>
          <p:cNvPr id="10" name="Picture 9" descr="A group of people in a field with trees in the background&#10;&#10;AI-generated content may be incorrect.">
            <a:extLst>
              <a:ext uri="{FF2B5EF4-FFF2-40B4-BE49-F238E27FC236}">
                <a16:creationId xmlns:a16="http://schemas.microsoft.com/office/drawing/2014/main" id="{E0FDC240-4961-9E65-EDE5-E5A28E126150}"/>
              </a:ext>
            </a:extLst>
          </p:cNvPr>
          <p:cNvPicPr>
            <a:picLocks noChangeAspect="1"/>
          </p:cNvPicPr>
          <p:nvPr/>
        </p:nvPicPr>
        <p:blipFill>
          <a:blip r:embed="rId6">
            <a:extLst>
              <a:ext uri="{28A0092B-C50C-407E-A947-70E740481C1C}">
                <a14:useLocalDpi xmlns:a14="http://schemas.microsoft.com/office/drawing/2010/main" val="0"/>
              </a:ext>
            </a:extLst>
          </a:blip>
          <a:srcRect l="13761" t="28273" b="39264"/>
          <a:stretch/>
        </p:blipFill>
        <p:spPr>
          <a:xfrm>
            <a:off x="134464" y="4357315"/>
            <a:ext cx="11824322" cy="1994069"/>
          </a:xfrm>
          <a:prstGeom prst="rect">
            <a:avLst/>
          </a:prstGeom>
        </p:spPr>
      </p:pic>
    </p:spTree>
    <p:extLst>
      <p:ext uri="{BB962C8B-B14F-4D97-AF65-F5344CB8AC3E}">
        <p14:creationId xmlns:p14="http://schemas.microsoft.com/office/powerpoint/2010/main" val="2661597582"/>
      </p:ext>
    </p:extLst>
  </p:cSld>
  <p:clrMapOvr>
    <a:masterClrMapping/>
  </p:clrMapOvr>
  <mc:AlternateContent xmlns:mc="http://schemas.openxmlformats.org/markup-compatibility/2006" xmlns:p14="http://schemas.microsoft.com/office/powerpoint/2010/main">
    <mc:Choice Requires="p14">
      <p:transition spd="slow" p14:dur="2000" advTm="500"/>
    </mc:Choice>
    <mc:Fallback xmlns="">
      <p:transition spd="slow" advTm="5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63A7B-BB6D-C8B3-F29A-5FD96B5873A8}"/>
            </a:ext>
          </a:extLst>
        </p:cNvPr>
        <p:cNvGrpSpPr/>
        <p:nvPr/>
      </p:nvGrpSpPr>
      <p:grpSpPr>
        <a:xfrm>
          <a:off x="0" y="0"/>
          <a:ext cx="0" cy="0"/>
          <a:chOff x="0" y="0"/>
          <a:chExt cx="0" cy="0"/>
        </a:xfrm>
      </p:grpSpPr>
      <p:sp>
        <p:nvSpPr>
          <p:cNvPr id="5" name="Text Placeholder 2">
            <a:extLst>
              <a:ext uri="{FF2B5EF4-FFF2-40B4-BE49-F238E27FC236}">
                <a16:creationId xmlns:a16="http://schemas.microsoft.com/office/drawing/2014/main" id="{AEC9BC3E-60B2-9969-89B9-8F96186E56B3}"/>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GB" noProof="0" dirty="0"/>
              <a:t>Microsoft Consultant for 10 Years specializing in:</a:t>
            </a:r>
          </a:p>
          <a:p>
            <a:pPr lvl="1">
              <a:buFont typeface="Wingdings" panose="05000000000000000000" pitchFamily="2" charset="2"/>
              <a:buChar char="§"/>
            </a:pPr>
            <a:r>
              <a:rPr lang="en-GB" noProof="0" dirty="0"/>
              <a:t>Azure </a:t>
            </a:r>
            <a:r>
              <a:rPr lang="en-GB" noProof="0" dirty="0" err="1"/>
              <a:t>Datacenter</a:t>
            </a:r>
            <a:r>
              <a:rPr lang="en-GB" noProof="0" dirty="0"/>
              <a:t> Migrations</a:t>
            </a:r>
          </a:p>
          <a:p>
            <a:pPr lvl="1">
              <a:buFont typeface="Wingdings" panose="05000000000000000000" pitchFamily="2" charset="2"/>
              <a:buChar char="§"/>
            </a:pPr>
            <a:r>
              <a:rPr lang="en-GB" noProof="0" dirty="0"/>
              <a:t>Automation</a:t>
            </a:r>
          </a:p>
          <a:p>
            <a:pPr lvl="1">
              <a:buFont typeface="Wingdings" panose="05000000000000000000" pitchFamily="2" charset="2"/>
              <a:buChar char="§"/>
            </a:pPr>
            <a:r>
              <a:rPr lang="en-GB" noProof="0" dirty="0"/>
              <a:t>Remote Access Solutions</a:t>
            </a:r>
          </a:p>
          <a:p>
            <a:pPr>
              <a:buFont typeface="Wingdings" panose="05000000000000000000" pitchFamily="2" charset="2"/>
              <a:buChar char="§"/>
            </a:pPr>
            <a:r>
              <a:rPr lang="en-GB" noProof="0" dirty="0"/>
              <a:t>Currently a Cloud Solutions Architect for a critical issues firm</a:t>
            </a:r>
          </a:p>
          <a:p>
            <a:pPr>
              <a:buFont typeface="Wingdings" panose="05000000000000000000" pitchFamily="2" charset="2"/>
              <a:buChar char="§"/>
            </a:pPr>
            <a:r>
              <a:rPr lang="en-GB" noProof="0" dirty="0"/>
              <a:t>Pyrotechnician for over 17 years</a:t>
            </a:r>
          </a:p>
          <a:p>
            <a:pPr>
              <a:buFont typeface="Wingdings" panose="05000000000000000000" pitchFamily="2" charset="2"/>
              <a:buChar char="§"/>
            </a:pPr>
            <a:endParaRPr lang="en-GB" noProof="0" dirty="0"/>
          </a:p>
          <a:p>
            <a:endParaRPr lang="en-GB" noProof="0" dirty="0"/>
          </a:p>
          <a:p>
            <a:pPr lvl="1">
              <a:buFont typeface="Wingdings" panose="05000000000000000000" pitchFamily="2" charset="2"/>
              <a:buChar char="§"/>
            </a:pPr>
            <a:endParaRPr lang="en-GB" noProof="0" dirty="0"/>
          </a:p>
        </p:txBody>
      </p:sp>
      <p:sp>
        <p:nvSpPr>
          <p:cNvPr id="2" name="Titel 1">
            <a:extLst>
              <a:ext uri="{FF2B5EF4-FFF2-40B4-BE49-F238E27FC236}">
                <a16:creationId xmlns:a16="http://schemas.microsoft.com/office/drawing/2014/main" id="{831AC212-82FC-52BD-539D-D41CDD6569A6}"/>
              </a:ext>
            </a:extLst>
          </p:cNvPr>
          <p:cNvSpPr>
            <a:spLocks noGrp="1"/>
          </p:cNvSpPr>
          <p:nvPr>
            <p:ph type="title"/>
          </p:nvPr>
        </p:nvSpPr>
        <p:spPr>
          <a:xfrm>
            <a:off x="3467312" y="324852"/>
            <a:ext cx="7886485" cy="1325563"/>
          </a:xfrm>
        </p:spPr>
        <p:txBody>
          <a:bodyPr>
            <a:normAutofit/>
          </a:bodyPr>
          <a:lstStyle/>
          <a:p>
            <a:r>
              <a:rPr lang="en-GB" sz="6600" noProof="0" dirty="0">
                <a:solidFill>
                  <a:srgbClr val="346296"/>
                </a:solidFill>
                <a:latin typeface="+mn-lt"/>
                <a:ea typeface="+mn-ea"/>
                <a:cs typeface="+mn-cs"/>
              </a:rPr>
              <a:t>Leo D’Arcy</a:t>
            </a:r>
          </a:p>
        </p:txBody>
      </p:sp>
      <p:pic>
        <p:nvPicPr>
          <p:cNvPr id="4" name="Image 3">
            <a:extLst>
              <a:ext uri="{FF2B5EF4-FFF2-40B4-BE49-F238E27FC236}">
                <a16:creationId xmlns:a16="http://schemas.microsoft.com/office/drawing/2014/main" id="{71719FC7-D0AA-0165-8E62-1F5A355AA9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6" name="Picture 5" descr="A person holding a large plastic bag&#10;&#10;AI-generated content may be incorrect.">
            <a:extLst>
              <a:ext uri="{FF2B5EF4-FFF2-40B4-BE49-F238E27FC236}">
                <a16:creationId xmlns:a16="http://schemas.microsoft.com/office/drawing/2014/main" id="{3B666316-5209-3243-749E-72F90C018604}"/>
              </a:ext>
            </a:extLst>
          </p:cNvPr>
          <p:cNvPicPr>
            <a:picLocks noChangeAspect="1"/>
          </p:cNvPicPr>
          <p:nvPr/>
        </p:nvPicPr>
        <p:blipFill>
          <a:blip r:embed="rId4">
            <a:extLst>
              <a:ext uri="{28A0092B-C50C-407E-A947-70E740481C1C}">
                <a14:useLocalDpi xmlns:a14="http://schemas.microsoft.com/office/drawing/2010/main" val="0"/>
              </a:ext>
            </a:extLst>
          </a:blip>
          <a:srcRect t="34405"/>
          <a:stretch/>
        </p:blipFill>
        <p:spPr>
          <a:xfrm>
            <a:off x="6708321" y="1543049"/>
            <a:ext cx="5143500" cy="4498521"/>
          </a:xfrm>
          <a:prstGeom prst="rect">
            <a:avLst/>
          </a:prstGeom>
        </p:spPr>
      </p:pic>
      <p:pic>
        <p:nvPicPr>
          <p:cNvPr id="8" name="Picture 7" descr="A person in a red jumpsuit&#10;&#10;AI-generated content may be incorrect.">
            <a:extLst>
              <a:ext uri="{FF2B5EF4-FFF2-40B4-BE49-F238E27FC236}">
                <a16:creationId xmlns:a16="http://schemas.microsoft.com/office/drawing/2014/main" id="{F8F39868-71E6-73DA-7707-63A7F14F1700}"/>
              </a:ext>
            </a:extLst>
          </p:cNvPr>
          <p:cNvPicPr>
            <a:picLocks noChangeAspect="1"/>
          </p:cNvPicPr>
          <p:nvPr/>
        </p:nvPicPr>
        <p:blipFill>
          <a:blip r:embed="rId5">
            <a:extLst>
              <a:ext uri="{28A0092B-C50C-407E-A947-70E740481C1C}">
                <a14:useLocalDpi xmlns:a14="http://schemas.microsoft.com/office/drawing/2010/main" val="0"/>
              </a:ext>
            </a:extLst>
          </a:blip>
          <a:srcRect l="699" t="15595"/>
          <a:stretch/>
        </p:blipFill>
        <p:spPr>
          <a:xfrm>
            <a:off x="130384" y="0"/>
            <a:ext cx="4072698" cy="5788479"/>
          </a:xfrm>
          <a:prstGeom prst="rect">
            <a:avLst/>
          </a:prstGeom>
        </p:spPr>
      </p:pic>
      <p:pic>
        <p:nvPicPr>
          <p:cNvPr id="12" name="Picture 11" descr="A group of objects on a grass field&#10;&#10;AI-generated content may be incorrect.">
            <a:extLst>
              <a:ext uri="{FF2B5EF4-FFF2-40B4-BE49-F238E27FC236}">
                <a16:creationId xmlns:a16="http://schemas.microsoft.com/office/drawing/2014/main" id="{D9EA64A1-22C3-AF67-12CD-4F0CD1FA9CB3}"/>
              </a:ext>
            </a:extLst>
          </p:cNvPr>
          <p:cNvPicPr>
            <a:picLocks noChangeAspect="1"/>
          </p:cNvPicPr>
          <p:nvPr/>
        </p:nvPicPr>
        <p:blipFill>
          <a:blip r:embed="rId6">
            <a:extLst>
              <a:ext uri="{28A0092B-C50C-407E-A947-70E740481C1C}">
                <a14:useLocalDpi xmlns:a14="http://schemas.microsoft.com/office/drawing/2010/main" val="0"/>
              </a:ext>
            </a:extLst>
          </a:blip>
          <a:srcRect l="5739" r="15674"/>
          <a:stretch/>
        </p:blipFill>
        <p:spPr>
          <a:xfrm>
            <a:off x="3598094" y="0"/>
            <a:ext cx="8364772" cy="4768498"/>
          </a:xfrm>
          <a:prstGeom prst="rect">
            <a:avLst/>
          </a:prstGeom>
        </p:spPr>
      </p:pic>
      <p:pic>
        <p:nvPicPr>
          <p:cNvPr id="10" name="Picture 9" descr="A group of people in a field with trees in the background&#10;&#10;AI-generated content may be incorrect.">
            <a:extLst>
              <a:ext uri="{FF2B5EF4-FFF2-40B4-BE49-F238E27FC236}">
                <a16:creationId xmlns:a16="http://schemas.microsoft.com/office/drawing/2014/main" id="{C3CAB7C3-BE91-80AA-8128-A36B3BBA15AD}"/>
              </a:ext>
            </a:extLst>
          </p:cNvPr>
          <p:cNvPicPr>
            <a:picLocks noChangeAspect="1"/>
          </p:cNvPicPr>
          <p:nvPr/>
        </p:nvPicPr>
        <p:blipFill>
          <a:blip r:embed="rId7">
            <a:extLst>
              <a:ext uri="{28A0092B-C50C-407E-A947-70E740481C1C}">
                <a14:useLocalDpi xmlns:a14="http://schemas.microsoft.com/office/drawing/2010/main" val="0"/>
              </a:ext>
            </a:extLst>
          </a:blip>
          <a:srcRect l="13761" t="28273" b="39264"/>
          <a:stretch/>
        </p:blipFill>
        <p:spPr>
          <a:xfrm>
            <a:off x="134464" y="4357315"/>
            <a:ext cx="11824322" cy="1994069"/>
          </a:xfrm>
          <a:prstGeom prst="rect">
            <a:avLst/>
          </a:prstGeom>
        </p:spPr>
      </p:pic>
    </p:spTree>
    <p:extLst>
      <p:ext uri="{BB962C8B-B14F-4D97-AF65-F5344CB8AC3E}">
        <p14:creationId xmlns:p14="http://schemas.microsoft.com/office/powerpoint/2010/main" val="3434969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FA8D6-DBAA-3A82-DD15-11ADCFD99538}"/>
              </a:ext>
            </a:extLst>
          </p:cNvPr>
          <p:cNvSpPr>
            <a:spLocks noGrp="1"/>
          </p:cNvSpPr>
          <p:nvPr>
            <p:ph type="title"/>
          </p:nvPr>
        </p:nvSpPr>
        <p:spPr/>
        <p:txBody>
          <a:bodyPr/>
          <a:lstStyle/>
          <a:p>
            <a:r>
              <a:rPr lang="en-GB" noProof="0" dirty="0"/>
              <a:t>What am I talking about?</a:t>
            </a:r>
          </a:p>
        </p:txBody>
      </p:sp>
      <p:sp>
        <p:nvSpPr>
          <p:cNvPr id="5" name="Content Placeholder 4">
            <a:extLst>
              <a:ext uri="{FF2B5EF4-FFF2-40B4-BE49-F238E27FC236}">
                <a16:creationId xmlns:a16="http://schemas.microsoft.com/office/drawing/2014/main" id="{B91A2254-1B5B-E4F7-038F-E699B58EA1EB}"/>
              </a:ext>
            </a:extLst>
          </p:cNvPr>
          <p:cNvSpPr>
            <a:spLocks noGrp="1"/>
          </p:cNvSpPr>
          <p:nvPr>
            <p:ph idx="1"/>
          </p:nvPr>
        </p:nvSpPr>
        <p:spPr/>
        <p:txBody>
          <a:bodyPr/>
          <a:lstStyle/>
          <a:p>
            <a:endParaRPr lang="en-GB" noProof="0" dirty="0"/>
          </a:p>
        </p:txBody>
      </p:sp>
    </p:spTree>
    <p:extLst>
      <p:ext uri="{BB962C8B-B14F-4D97-AF65-F5344CB8AC3E}">
        <p14:creationId xmlns:p14="http://schemas.microsoft.com/office/powerpoint/2010/main" val="2375364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19777-59DD-FF98-EDA6-A0630CE3E87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2B4261-3394-1602-56DD-1747870B8CB2}"/>
              </a:ext>
            </a:extLst>
          </p:cNvPr>
          <p:cNvSpPr>
            <a:spLocks noGrp="1"/>
          </p:cNvSpPr>
          <p:nvPr>
            <p:ph type="title"/>
          </p:nvPr>
        </p:nvSpPr>
        <p:spPr/>
        <p:txBody>
          <a:bodyPr/>
          <a:lstStyle/>
          <a:p>
            <a:r>
              <a:rPr lang="en-GB" noProof="0" dirty="0"/>
              <a:t>What am I talking about?</a:t>
            </a:r>
          </a:p>
        </p:txBody>
      </p:sp>
      <p:sp>
        <p:nvSpPr>
          <p:cNvPr id="5" name="Content Placeholder 4">
            <a:extLst>
              <a:ext uri="{FF2B5EF4-FFF2-40B4-BE49-F238E27FC236}">
                <a16:creationId xmlns:a16="http://schemas.microsoft.com/office/drawing/2014/main" id="{9EBA8255-049D-3C5B-2CFA-D33235376C4F}"/>
              </a:ext>
            </a:extLst>
          </p:cNvPr>
          <p:cNvSpPr>
            <a:spLocks noGrp="1"/>
          </p:cNvSpPr>
          <p:nvPr>
            <p:ph idx="1"/>
          </p:nvPr>
        </p:nvSpPr>
        <p:spPr/>
        <p:txBody>
          <a:bodyPr/>
          <a:lstStyle/>
          <a:p>
            <a:r>
              <a:rPr lang="en-GB" noProof="0" dirty="0"/>
              <a:t>Got Curious</a:t>
            </a:r>
          </a:p>
        </p:txBody>
      </p:sp>
      <p:pic>
        <p:nvPicPr>
          <p:cNvPr id="7" name="Picture 6" descr="A red box with buttons and wires&#10;&#10;AI-generated content may be incorrect.">
            <a:extLst>
              <a:ext uri="{FF2B5EF4-FFF2-40B4-BE49-F238E27FC236}">
                <a16:creationId xmlns:a16="http://schemas.microsoft.com/office/drawing/2014/main" id="{27A63E44-2E87-34EA-2D44-E156F5D1427D}"/>
              </a:ext>
            </a:extLst>
          </p:cNvPr>
          <p:cNvPicPr>
            <a:picLocks noChangeAspect="1"/>
          </p:cNvPicPr>
          <p:nvPr/>
        </p:nvPicPr>
        <p:blipFill>
          <a:blip r:embed="rId2">
            <a:extLst>
              <a:ext uri="{28A0092B-C50C-407E-A947-70E740481C1C}">
                <a14:useLocalDpi xmlns:a14="http://schemas.microsoft.com/office/drawing/2010/main" val="0"/>
              </a:ext>
            </a:extLst>
          </a:blip>
          <a:srcRect l="24250" t="39000" r="23500" b="19444"/>
          <a:stretch/>
        </p:blipFill>
        <p:spPr>
          <a:xfrm>
            <a:off x="8382000" y="1600200"/>
            <a:ext cx="3065929" cy="1828800"/>
          </a:xfrm>
          <a:prstGeom prst="rect">
            <a:avLst/>
          </a:prstGeom>
        </p:spPr>
      </p:pic>
    </p:spTree>
    <p:extLst>
      <p:ext uri="{BB962C8B-B14F-4D97-AF65-F5344CB8AC3E}">
        <p14:creationId xmlns:p14="http://schemas.microsoft.com/office/powerpoint/2010/main" val="1367167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7343D-15A9-1438-046A-FEC71B67855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28D5C5-FDF8-6D85-A1D2-E1B15A8A5AB8}"/>
              </a:ext>
            </a:extLst>
          </p:cNvPr>
          <p:cNvSpPr>
            <a:spLocks noGrp="1"/>
          </p:cNvSpPr>
          <p:nvPr>
            <p:ph type="title"/>
          </p:nvPr>
        </p:nvSpPr>
        <p:spPr/>
        <p:txBody>
          <a:bodyPr/>
          <a:lstStyle/>
          <a:p>
            <a:r>
              <a:rPr lang="en-GB" noProof="0" dirty="0"/>
              <a:t>What am I talking about?</a:t>
            </a:r>
          </a:p>
        </p:txBody>
      </p:sp>
      <p:sp>
        <p:nvSpPr>
          <p:cNvPr id="5" name="Content Placeholder 4">
            <a:extLst>
              <a:ext uri="{FF2B5EF4-FFF2-40B4-BE49-F238E27FC236}">
                <a16:creationId xmlns:a16="http://schemas.microsoft.com/office/drawing/2014/main" id="{8785E1EC-E540-BC05-2FDD-0B5EBA9897FE}"/>
              </a:ext>
            </a:extLst>
          </p:cNvPr>
          <p:cNvSpPr>
            <a:spLocks noGrp="1"/>
          </p:cNvSpPr>
          <p:nvPr>
            <p:ph idx="1"/>
          </p:nvPr>
        </p:nvSpPr>
        <p:spPr/>
        <p:txBody>
          <a:bodyPr/>
          <a:lstStyle/>
          <a:p>
            <a:r>
              <a:rPr lang="en-GB" noProof="0" dirty="0"/>
              <a:t>Got Curious</a:t>
            </a:r>
          </a:p>
          <a:p>
            <a:endParaRPr lang="en-GB" dirty="0"/>
          </a:p>
          <a:p>
            <a:endParaRPr lang="en-GB" noProof="0" dirty="0"/>
          </a:p>
          <a:p>
            <a:endParaRPr lang="en-GB" dirty="0"/>
          </a:p>
          <a:p>
            <a:endParaRPr lang="en-GB" noProof="0" dirty="0"/>
          </a:p>
          <a:p>
            <a:endParaRPr lang="en-GB" dirty="0"/>
          </a:p>
          <a:p>
            <a:endParaRPr lang="en-GB" dirty="0"/>
          </a:p>
          <a:p>
            <a:endParaRPr lang="en-GB" dirty="0"/>
          </a:p>
        </p:txBody>
      </p:sp>
      <p:pic>
        <p:nvPicPr>
          <p:cNvPr id="2050" name="Picture 2" descr="We do this not because it is easy by Enton Z | Download free STL model ...">
            <a:extLst>
              <a:ext uri="{FF2B5EF4-FFF2-40B4-BE49-F238E27FC236}">
                <a16:creationId xmlns:a16="http://schemas.microsoft.com/office/drawing/2014/main" id="{FB45108C-C0E6-89C0-092E-68F190F0BA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4" t="21123" r="3249" b="24937"/>
          <a:stretch/>
        </p:blipFill>
        <p:spPr bwMode="auto">
          <a:xfrm>
            <a:off x="1370511" y="2688771"/>
            <a:ext cx="3177540" cy="2392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red box with buttons and wires&#10;&#10;AI-generated content may be incorrect.">
            <a:extLst>
              <a:ext uri="{FF2B5EF4-FFF2-40B4-BE49-F238E27FC236}">
                <a16:creationId xmlns:a16="http://schemas.microsoft.com/office/drawing/2014/main" id="{872768C1-1E03-99BB-6962-1C42DFA7B107}"/>
              </a:ext>
            </a:extLst>
          </p:cNvPr>
          <p:cNvPicPr>
            <a:picLocks noChangeAspect="1"/>
          </p:cNvPicPr>
          <p:nvPr/>
        </p:nvPicPr>
        <p:blipFill>
          <a:blip r:embed="rId3">
            <a:extLst>
              <a:ext uri="{28A0092B-C50C-407E-A947-70E740481C1C}">
                <a14:useLocalDpi xmlns:a14="http://schemas.microsoft.com/office/drawing/2010/main" val="0"/>
              </a:ext>
            </a:extLst>
          </a:blip>
          <a:srcRect l="24250" t="39000" r="23500" b="19444"/>
          <a:stretch/>
        </p:blipFill>
        <p:spPr>
          <a:xfrm>
            <a:off x="8382000" y="1600200"/>
            <a:ext cx="3065929" cy="1828800"/>
          </a:xfrm>
          <a:prstGeom prst="rect">
            <a:avLst/>
          </a:prstGeom>
        </p:spPr>
      </p:pic>
    </p:spTree>
    <p:extLst>
      <p:ext uri="{BB962C8B-B14F-4D97-AF65-F5344CB8AC3E}">
        <p14:creationId xmlns:p14="http://schemas.microsoft.com/office/powerpoint/2010/main" val="3613088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2372A-CF37-9A7A-DF95-71A17E5E18B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EA5CA44-10E9-0848-C4B3-AED10BD85C3C}"/>
              </a:ext>
            </a:extLst>
          </p:cNvPr>
          <p:cNvSpPr>
            <a:spLocks noGrp="1"/>
          </p:cNvSpPr>
          <p:nvPr>
            <p:ph type="title"/>
          </p:nvPr>
        </p:nvSpPr>
        <p:spPr/>
        <p:txBody>
          <a:bodyPr/>
          <a:lstStyle/>
          <a:p>
            <a:r>
              <a:rPr lang="en-GB" noProof="0" dirty="0"/>
              <a:t>What am I talking about?</a:t>
            </a:r>
          </a:p>
        </p:txBody>
      </p:sp>
      <p:sp>
        <p:nvSpPr>
          <p:cNvPr id="5" name="Content Placeholder 4">
            <a:extLst>
              <a:ext uri="{FF2B5EF4-FFF2-40B4-BE49-F238E27FC236}">
                <a16:creationId xmlns:a16="http://schemas.microsoft.com/office/drawing/2014/main" id="{08494C05-3C85-BFA2-DF07-853BA1991F6B}"/>
              </a:ext>
            </a:extLst>
          </p:cNvPr>
          <p:cNvSpPr>
            <a:spLocks noGrp="1"/>
          </p:cNvSpPr>
          <p:nvPr>
            <p:ph idx="1"/>
          </p:nvPr>
        </p:nvSpPr>
        <p:spPr/>
        <p:txBody>
          <a:bodyPr/>
          <a:lstStyle/>
          <a:p>
            <a:r>
              <a:rPr lang="en-GB" noProof="0" dirty="0"/>
              <a:t>Got Curious</a:t>
            </a:r>
          </a:p>
          <a:p>
            <a:endParaRPr lang="en-GB" dirty="0"/>
          </a:p>
          <a:p>
            <a:endParaRPr lang="en-GB" noProof="0" dirty="0"/>
          </a:p>
          <a:p>
            <a:endParaRPr lang="en-GB" dirty="0"/>
          </a:p>
          <a:p>
            <a:endParaRPr lang="en-GB" noProof="0" dirty="0"/>
          </a:p>
          <a:p>
            <a:endParaRPr lang="en-GB" dirty="0"/>
          </a:p>
          <a:p>
            <a:r>
              <a:rPr lang="en-GB" noProof="0" dirty="0"/>
              <a:t>Built a Module</a:t>
            </a:r>
          </a:p>
          <a:p>
            <a:endParaRPr lang="en-GB" dirty="0"/>
          </a:p>
          <a:p>
            <a:endParaRPr lang="en-GB" dirty="0"/>
          </a:p>
        </p:txBody>
      </p:sp>
      <p:pic>
        <p:nvPicPr>
          <p:cNvPr id="2050" name="Picture 2" descr="We do this not because it is easy by Enton Z | Download free STL model ...">
            <a:extLst>
              <a:ext uri="{FF2B5EF4-FFF2-40B4-BE49-F238E27FC236}">
                <a16:creationId xmlns:a16="http://schemas.microsoft.com/office/drawing/2014/main" id="{E3788687-D422-5256-80B9-9FC5D9F611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24" t="21123" r="3249" b="24937"/>
          <a:stretch/>
        </p:blipFill>
        <p:spPr bwMode="auto">
          <a:xfrm>
            <a:off x="1370511" y="2688771"/>
            <a:ext cx="3177540" cy="23922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red box with buttons and wires&#10;&#10;AI-generated content may be incorrect.">
            <a:extLst>
              <a:ext uri="{FF2B5EF4-FFF2-40B4-BE49-F238E27FC236}">
                <a16:creationId xmlns:a16="http://schemas.microsoft.com/office/drawing/2014/main" id="{C08B4375-5B45-6466-BE62-2EF31B814F94}"/>
              </a:ext>
            </a:extLst>
          </p:cNvPr>
          <p:cNvPicPr>
            <a:picLocks noChangeAspect="1"/>
          </p:cNvPicPr>
          <p:nvPr/>
        </p:nvPicPr>
        <p:blipFill>
          <a:blip r:embed="rId3">
            <a:extLst>
              <a:ext uri="{28A0092B-C50C-407E-A947-70E740481C1C}">
                <a14:useLocalDpi xmlns:a14="http://schemas.microsoft.com/office/drawing/2010/main" val="0"/>
              </a:ext>
            </a:extLst>
          </a:blip>
          <a:srcRect l="24250" t="39000" r="23500" b="19444"/>
          <a:stretch/>
        </p:blipFill>
        <p:spPr>
          <a:xfrm>
            <a:off x="8382000" y="1600200"/>
            <a:ext cx="3065929" cy="1828800"/>
          </a:xfrm>
          <a:prstGeom prst="rect">
            <a:avLst/>
          </a:prstGeom>
        </p:spPr>
      </p:pic>
      <p:pic>
        <p:nvPicPr>
          <p:cNvPr id="1026" name="Picture 2" descr="PowerShell Logo - LogoDix">
            <a:extLst>
              <a:ext uri="{FF2B5EF4-FFF2-40B4-BE49-F238E27FC236}">
                <a16:creationId xmlns:a16="http://schemas.microsoft.com/office/drawing/2014/main" id="{8641017B-049D-B1A2-E8A8-170488AF9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2880" y="4481060"/>
            <a:ext cx="2041071" cy="204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282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619D-78BD-3A1E-5D84-54C68A26DC06}"/>
              </a:ext>
            </a:extLst>
          </p:cNvPr>
          <p:cNvSpPr>
            <a:spLocks noGrp="1"/>
          </p:cNvSpPr>
          <p:nvPr>
            <p:ph type="title"/>
          </p:nvPr>
        </p:nvSpPr>
        <p:spPr/>
        <p:txBody>
          <a:bodyPr/>
          <a:lstStyle/>
          <a:p>
            <a:r>
              <a:rPr lang="en-GB" dirty="0"/>
              <a:t>Aims</a:t>
            </a:r>
          </a:p>
        </p:txBody>
      </p:sp>
      <p:sp>
        <p:nvSpPr>
          <p:cNvPr id="3" name="Content Placeholder 2">
            <a:extLst>
              <a:ext uri="{FF2B5EF4-FFF2-40B4-BE49-F238E27FC236}">
                <a16:creationId xmlns:a16="http://schemas.microsoft.com/office/drawing/2014/main" id="{C10617F6-19A2-AFA0-4634-D80B62C5F7F5}"/>
              </a:ext>
            </a:extLst>
          </p:cNvPr>
          <p:cNvSpPr>
            <a:spLocks noGrp="1"/>
          </p:cNvSpPr>
          <p:nvPr>
            <p:ph idx="1"/>
          </p:nvPr>
        </p:nvSpPr>
        <p:spPr/>
        <p:txBody>
          <a:bodyPr/>
          <a:lstStyle/>
          <a:p>
            <a:r>
              <a:rPr lang="en-GB" dirty="0"/>
              <a:t>Think about the impact of what we do</a:t>
            </a:r>
          </a:p>
          <a:p>
            <a:endParaRPr lang="en-GB" dirty="0"/>
          </a:p>
        </p:txBody>
      </p:sp>
    </p:spTree>
    <p:extLst>
      <p:ext uri="{BB962C8B-B14F-4D97-AF65-F5344CB8AC3E}">
        <p14:creationId xmlns:p14="http://schemas.microsoft.com/office/powerpoint/2010/main" val="55879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F4E81-7859-51BA-C210-0FABE671FD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79DD8-3986-438F-3980-9D835C27249F}"/>
              </a:ext>
            </a:extLst>
          </p:cNvPr>
          <p:cNvSpPr>
            <a:spLocks noGrp="1"/>
          </p:cNvSpPr>
          <p:nvPr>
            <p:ph type="title"/>
          </p:nvPr>
        </p:nvSpPr>
        <p:spPr/>
        <p:txBody>
          <a:bodyPr/>
          <a:lstStyle/>
          <a:p>
            <a:r>
              <a:rPr lang="en-GB" dirty="0"/>
              <a:t>Aims</a:t>
            </a:r>
          </a:p>
        </p:txBody>
      </p:sp>
      <p:sp>
        <p:nvSpPr>
          <p:cNvPr id="3" name="Content Placeholder 2">
            <a:extLst>
              <a:ext uri="{FF2B5EF4-FFF2-40B4-BE49-F238E27FC236}">
                <a16:creationId xmlns:a16="http://schemas.microsoft.com/office/drawing/2014/main" id="{6CA49E2F-E248-5071-0961-17CABFEDDB14}"/>
              </a:ext>
            </a:extLst>
          </p:cNvPr>
          <p:cNvSpPr>
            <a:spLocks noGrp="1"/>
          </p:cNvSpPr>
          <p:nvPr>
            <p:ph idx="1"/>
          </p:nvPr>
        </p:nvSpPr>
        <p:spPr/>
        <p:txBody>
          <a:bodyPr/>
          <a:lstStyle/>
          <a:p>
            <a:r>
              <a:rPr lang="en-GB" dirty="0"/>
              <a:t>Think about the impact of what we do</a:t>
            </a:r>
          </a:p>
          <a:p>
            <a:endParaRPr lang="en-GB" dirty="0"/>
          </a:p>
          <a:p>
            <a:r>
              <a:rPr lang="en-GB" dirty="0"/>
              <a:t>Share my Love of Fireworks</a:t>
            </a:r>
          </a:p>
          <a:p>
            <a:endParaRPr lang="en-GB" dirty="0"/>
          </a:p>
        </p:txBody>
      </p:sp>
    </p:spTree>
    <p:extLst>
      <p:ext uri="{BB962C8B-B14F-4D97-AF65-F5344CB8AC3E}">
        <p14:creationId xmlns:p14="http://schemas.microsoft.com/office/powerpoint/2010/main" val="3105689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16D51-D945-BF9D-1F18-62E69E3D0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346A9-882C-C542-C356-DF080C7349A9}"/>
              </a:ext>
            </a:extLst>
          </p:cNvPr>
          <p:cNvSpPr>
            <a:spLocks noGrp="1"/>
          </p:cNvSpPr>
          <p:nvPr>
            <p:ph type="title"/>
          </p:nvPr>
        </p:nvSpPr>
        <p:spPr/>
        <p:txBody>
          <a:bodyPr/>
          <a:lstStyle/>
          <a:p>
            <a:r>
              <a:rPr lang="en-GB" dirty="0"/>
              <a:t>Aims</a:t>
            </a:r>
          </a:p>
        </p:txBody>
      </p:sp>
      <p:sp>
        <p:nvSpPr>
          <p:cNvPr id="3" name="Content Placeholder 2">
            <a:extLst>
              <a:ext uri="{FF2B5EF4-FFF2-40B4-BE49-F238E27FC236}">
                <a16:creationId xmlns:a16="http://schemas.microsoft.com/office/drawing/2014/main" id="{3C5B595B-0F79-9BCA-F6AC-6E812C28B76A}"/>
              </a:ext>
            </a:extLst>
          </p:cNvPr>
          <p:cNvSpPr>
            <a:spLocks noGrp="1"/>
          </p:cNvSpPr>
          <p:nvPr>
            <p:ph idx="1"/>
          </p:nvPr>
        </p:nvSpPr>
        <p:spPr/>
        <p:txBody>
          <a:bodyPr/>
          <a:lstStyle/>
          <a:p>
            <a:r>
              <a:rPr lang="en-GB" dirty="0"/>
              <a:t>Think about the impact of what we do</a:t>
            </a:r>
          </a:p>
          <a:p>
            <a:endParaRPr lang="en-GB" dirty="0"/>
          </a:p>
          <a:p>
            <a:r>
              <a:rPr lang="en-GB" dirty="0"/>
              <a:t>Share my Love of Fireworks</a:t>
            </a:r>
          </a:p>
          <a:p>
            <a:endParaRPr lang="en-GB" dirty="0"/>
          </a:p>
          <a:p>
            <a:r>
              <a:rPr lang="en-GB" dirty="0"/>
              <a:t>Show the module design</a:t>
            </a:r>
          </a:p>
        </p:txBody>
      </p:sp>
    </p:spTree>
    <p:extLst>
      <p:ext uri="{BB962C8B-B14F-4D97-AF65-F5344CB8AC3E}">
        <p14:creationId xmlns:p14="http://schemas.microsoft.com/office/powerpoint/2010/main" val="1833670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i="1" noProof="0" dirty="0">
                <a:latin typeface="Segoe UI" panose="020B0502040204020203" pitchFamily="34" charset="0"/>
                <a:cs typeface="Segoe UI" panose="020B0502040204020203" pitchFamily="34" charset="0"/>
              </a:rPr>
              <a:t>Leo D’Arcy</a:t>
            </a: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GB" sz="6000" b="1" noProof="0" dirty="0">
                <a:solidFill>
                  <a:srgbClr val="346296"/>
                </a:solidFill>
                <a:latin typeface="Segoe UI Light" panose="020B0502040204020203" pitchFamily="34" charset="0"/>
                <a:cs typeface="Segoe UI Light" panose="020B0502040204020203" pitchFamily="34" charset="0"/>
              </a:rPr>
              <a:t>Next Up:</a:t>
            </a:r>
          </a:p>
        </p:txBody>
      </p:sp>
    </p:spTree>
    <p:extLst>
      <p:ext uri="{BB962C8B-B14F-4D97-AF65-F5344CB8AC3E}">
        <p14:creationId xmlns:p14="http://schemas.microsoft.com/office/powerpoint/2010/main" val="33158865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FFE51-B1BC-3F39-AB0A-65F8B3CA75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D1831-3AEC-869F-CD62-60148A5D4EAD}"/>
              </a:ext>
            </a:extLst>
          </p:cNvPr>
          <p:cNvSpPr>
            <a:spLocks noGrp="1"/>
          </p:cNvSpPr>
          <p:nvPr>
            <p:ph type="title"/>
          </p:nvPr>
        </p:nvSpPr>
        <p:spPr/>
        <p:txBody>
          <a:bodyPr/>
          <a:lstStyle/>
          <a:p>
            <a:r>
              <a:rPr lang="en-GB" dirty="0"/>
              <a:t>Aims</a:t>
            </a:r>
          </a:p>
        </p:txBody>
      </p:sp>
      <p:sp>
        <p:nvSpPr>
          <p:cNvPr id="3" name="Content Placeholder 2">
            <a:extLst>
              <a:ext uri="{FF2B5EF4-FFF2-40B4-BE49-F238E27FC236}">
                <a16:creationId xmlns:a16="http://schemas.microsoft.com/office/drawing/2014/main" id="{40341756-07AC-58B2-6BC7-4098314CE9D4}"/>
              </a:ext>
            </a:extLst>
          </p:cNvPr>
          <p:cNvSpPr>
            <a:spLocks noGrp="1"/>
          </p:cNvSpPr>
          <p:nvPr>
            <p:ph idx="1"/>
          </p:nvPr>
        </p:nvSpPr>
        <p:spPr/>
        <p:txBody>
          <a:bodyPr/>
          <a:lstStyle/>
          <a:p>
            <a:r>
              <a:rPr lang="en-GB" dirty="0"/>
              <a:t>Think about the impact of what we do</a:t>
            </a:r>
          </a:p>
          <a:p>
            <a:endParaRPr lang="en-GB" dirty="0"/>
          </a:p>
          <a:p>
            <a:r>
              <a:rPr lang="en-GB" dirty="0"/>
              <a:t>Share my Love of Fireworks</a:t>
            </a:r>
          </a:p>
          <a:p>
            <a:endParaRPr lang="en-GB" dirty="0"/>
          </a:p>
          <a:p>
            <a:r>
              <a:rPr lang="en-GB" dirty="0"/>
              <a:t>Show the module design</a:t>
            </a:r>
          </a:p>
          <a:p>
            <a:endParaRPr lang="en-GB" dirty="0"/>
          </a:p>
          <a:p>
            <a:r>
              <a:rPr lang="en-GB" dirty="0"/>
              <a:t>Touch on Reverse Engineering techniques</a:t>
            </a:r>
          </a:p>
        </p:txBody>
      </p:sp>
    </p:spTree>
    <p:extLst>
      <p:ext uri="{BB962C8B-B14F-4D97-AF65-F5344CB8AC3E}">
        <p14:creationId xmlns:p14="http://schemas.microsoft.com/office/powerpoint/2010/main" val="2815102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a:xfrm>
            <a:off x="838200" y="365125"/>
            <a:ext cx="9733280" cy="1325563"/>
          </a:xfrm>
        </p:spPr>
        <p:txBody>
          <a:bodyPr anchor="ctr">
            <a:normAutofit/>
          </a:bodyPr>
          <a:lstStyle/>
          <a:p>
            <a:r>
              <a:rPr lang="en-GB" noProof="0" dirty="0"/>
              <a:t>Disclaimer</a:t>
            </a:r>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sz="half" idx="1"/>
          </p:nvPr>
        </p:nvSpPr>
        <p:spPr>
          <a:xfrm>
            <a:off x="838200" y="1825625"/>
            <a:ext cx="5181600" cy="4351338"/>
          </a:xfrm>
        </p:spPr>
        <p:txBody>
          <a:bodyPr>
            <a:normAutofit lnSpcReduction="10000"/>
          </a:bodyPr>
          <a:lstStyle/>
          <a:p>
            <a:pPr>
              <a:buFont typeface="Wingdings" panose="05000000000000000000" pitchFamily="2" charset="2"/>
              <a:buChar char="§"/>
            </a:pPr>
            <a:r>
              <a:rPr lang="en-GB" noProof="0" dirty="0"/>
              <a:t>Fireworks are Dangerous</a:t>
            </a:r>
          </a:p>
          <a:p>
            <a:pPr>
              <a:buFont typeface="Wingdings" panose="05000000000000000000" pitchFamily="2" charset="2"/>
              <a:buChar char="§"/>
            </a:pPr>
            <a:endParaRPr lang="en-GB" noProof="0" dirty="0"/>
          </a:p>
          <a:p>
            <a:pPr>
              <a:buFont typeface="Wingdings" panose="05000000000000000000" pitchFamily="2" charset="2"/>
              <a:buChar char="§"/>
            </a:pPr>
            <a:r>
              <a:rPr lang="en-GB" noProof="0" dirty="0"/>
              <a:t>Please be careful!</a:t>
            </a:r>
          </a:p>
          <a:p>
            <a:pPr>
              <a:buFont typeface="Wingdings" panose="05000000000000000000" pitchFamily="2" charset="2"/>
              <a:buChar char="§"/>
            </a:pPr>
            <a:endParaRPr lang="en-GB" noProof="0" dirty="0"/>
          </a:p>
          <a:p>
            <a:pPr>
              <a:buFont typeface="Wingdings" panose="05000000000000000000" pitchFamily="2" charset="2"/>
              <a:buChar char="§"/>
            </a:pPr>
            <a:r>
              <a:rPr lang="en-GB" noProof="0" dirty="0"/>
              <a:t>This talk does not represent the thoughts or opinions of any of my employers</a:t>
            </a:r>
          </a:p>
        </p:txBody>
      </p:sp>
    </p:spTree>
    <p:extLst>
      <p:ext uri="{BB962C8B-B14F-4D97-AF65-F5344CB8AC3E}">
        <p14:creationId xmlns:p14="http://schemas.microsoft.com/office/powerpoint/2010/main" val="1101361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2C99F2-EE71-91BD-B2A4-002E5BDEC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31127D-FC2F-E82F-F7CE-697244A6DD9F}"/>
              </a:ext>
            </a:extLst>
          </p:cNvPr>
          <p:cNvSpPr>
            <a:spLocks noGrp="1"/>
          </p:cNvSpPr>
          <p:nvPr>
            <p:ph type="title"/>
          </p:nvPr>
        </p:nvSpPr>
        <p:spPr/>
        <p:txBody>
          <a:bodyPr/>
          <a:lstStyle/>
          <a:p>
            <a:r>
              <a:rPr lang="en-GB" noProof="0" dirty="0"/>
              <a:t>Fireworks are Dangerous</a:t>
            </a:r>
          </a:p>
        </p:txBody>
      </p:sp>
      <p:pic>
        <p:nvPicPr>
          <p:cNvPr id="6" name="Content Placeholder 5" descr="A grass field with a fence post&#10;&#10;AI-generated content may be incorrect.">
            <a:extLst>
              <a:ext uri="{FF2B5EF4-FFF2-40B4-BE49-F238E27FC236}">
                <a16:creationId xmlns:a16="http://schemas.microsoft.com/office/drawing/2014/main" id="{3203574C-0A4C-A28E-C247-F1D295E26DA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390"/>
            <a:ext cx="5181600" cy="3885807"/>
          </a:xfrm>
          <a:prstGeom prst="rect">
            <a:avLst/>
          </a:prstGeom>
        </p:spPr>
      </p:pic>
      <p:pic>
        <p:nvPicPr>
          <p:cNvPr id="5" name="Content Placeholder 4" descr="A rope and wood fence with a ball on it&#10;&#10;AI-generated content may be incorrect.">
            <a:extLst>
              <a:ext uri="{FF2B5EF4-FFF2-40B4-BE49-F238E27FC236}">
                <a16:creationId xmlns:a16="http://schemas.microsoft.com/office/drawing/2014/main" id="{BEFD965F-A7EF-694A-304F-9D43638FFFA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838200" y="2058390"/>
            <a:ext cx="5181600" cy="3885807"/>
          </a:xfrm>
          <a:prstGeom prst="rect">
            <a:avLst/>
          </a:prstGeom>
        </p:spPr>
      </p:pic>
    </p:spTree>
    <p:extLst>
      <p:ext uri="{BB962C8B-B14F-4D97-AF65-F5344CB8AC3E}">
        <p14:creationId xmlns:p14="http://schemas.microsoft.com/office/powerpoint/2010/main" val="3846150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8FDF-C164-2525-B6C7-48A1E0BA77F2}"/>
              </a:ext>
            </a:extLst>
          </p:cNvPr>
          <p:cNvSpPr>
            <a:spLocks noGrp="1"/>
          </p:cNvSpPr>
          <p:nvPr>
            <p:ph type="title"/>
          </p:nvPr>
        </p:nvSpPr>
        <p:spPr/>
        <p:txBody>
          <a:bodyPr/>
          <a:lstStyle/>
          <a:p>
            <a:r>
              <a:rPr lang="en-GB" noProof="0" dirty="0"/>
              <a:t>Fireworks are Dangerous</a:t>
            </a:r>
          </a:p>
        </p:txBody>
      </p:sp>
      <p:pic>
        <p:nvPicPr>
          <p:cNvPr id="5" name="Content Placeholder 4" descr="A group of yellow tubes in a wooden crate&#10;&#10;AI-generated content may be incorrect.">
            <a:extLst>
              <a:ext uri="{FF2B5EF4-FFF2-40B4-BE49-F238E27FC236}">
                <a16:creationId xmlns:a16="http://schemas.microsoft.com/office/drawing/2014/main" id="{7C579D7B-534A-A3F1-8489-4926C8C6B0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t="26620" b="9931"/>
          <a:stretch/>
        </p:blipFill>
        <p:spPr>
          <a:xfrm>
            <a:off x="6192982" y="1826507"/>
            <a:ext cx="5140036" cy="4349574"/>
          </a:xfrm>
          <a:prstGeom prst="rect">
            <a:avLst/>
          </a:prstGeom>
        </p:spPr>
      </p:pic>
      <p:pic>
        <p:nvPicPr>
          <p:cNvPr id="7" name="Content Placeholder 6" descr="A person holding a bird&#10;&#10;AI-generated content may be incorrect.">
            <a:extLst>
              <a:ext uri="{FF2B5EF4-FFF2-40B4-BE49-F238E27FC236}">
                <a16:creationId xmlns:a16="http://schemas.microsoft.com/office/drawing/2014/main" id="{E57A6D3C-8F99-C1EB-6155-59B44C2369C4}"/>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rcRect t="31429"/>
          <a:stretch/>
        </p:blipFill>
        <p:spPr>
          <a:xfrm>
            <a:off x="1531172" y="1825625"/>
            <a:ext cx="3795655" cy="4351338"/>
          </a:xfrm>
          <a:prstGeom prst="rect">
            <a:avLst/>
          </a:prstGeom>
        </p:spPr>
      </p:pic>
    </p:spTree>
    <p:extLst>
      <p:ext uri="{BB962C8B-B14F-4D97-AF65-F5344CB8AC3E}">
        <p14:creationId xmlns:p14="http://schemas.microsoft.com/office/powerpoint/2010/main" val="3754554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AC2D2-B67A-6CF0-E2DB-7C01EBBEB605}"/>
              </a:ext>
            </a:extLst>
          </p:cNvPr>
          <p:cNvSpPr>
            <a:spLocks noGrp="1"/>
          </p:cNvSpPr>
          <p:nvPr>
            <p:ph type="title"/>
          </p:nvPr>
        </p:nvSpPr>
        <p:spPr>
          <a:xfrm>
            <a:off x="838200" y="365125"/>
            <a:ext cx="9733280" cy="1325563"/>
          </a:xfrm>
        </p:spPr>
        <p:txBody>
          <a:bodyPr anchor="ctr">
            <a:normAutofit/>
          </a:bodyPr>
          <a:lstStyle/>
          <a:p>
            <a:r>
              <a:rPr lang="en-GB" noProof="0" dirty="0"/>
              <a:t>Start with a Bang</a:t>
            </a:r>
          </a:p>
        </p:txBody>
      </p:sp>
      <p:pic>
        <p:nvPicPr>
          <p:cNvPr id="9" name="PowerShell Firework Display (1)">
            <a:hlinkClick r:id="" action="ppaction://media"/>
            <a:extLst>
              <a:ext uri="{FF2B5EF4-FFF2-40B4-BE49-F238E27FC236}">
                <a16:creationId xmlns:a16="http://schemas.microsoft.com/office/drawing/2014/main" id="{D54151D5-BD6D-2915-6093-ECE3AA11C77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19175" y="1825625"/>
            <a:ext cx="10153650" cy="4351338"/>
          </a:xfrm>
        </p:spPr>
      </p:pic>
    </p:spTree>
    <p:extLst>
      <p:ext uri="{BB962C8B-B14F-4D97-AF65-F5344CB8AC3E}">
        <p14:creationId xmlns:p14="http://schemas.microsoft.com/office/powerpoint/2010/main" val="40913787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8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279AF-48CB-15F6-5FBA-1777A0FC3D8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9B266A86-BA31-322F-BF2B-4D8D5F35B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175" y="1829291"/>
            <a:ext cx="10155067" cy="4344006"/>
          </a:xfrm>
          <a:prstGeom prst="rect">
            <a:avLst/>
          </a:prstGeom>
        </p:spPr>
      </p:pic>
      <p:sp>
        <p:nvSpPr>
          <p:cNvPr id="2" name="Title 1">
            <a:extLst>
              <a:ext uri="{FF2B5EF4-FFF2-40B4-BE49-F238E27FC236}">
                <a16:creationId xmlns:a16="http://schemas.microsoft.com/office/drawing/2014/main" id="{F7220657-0DD5-126A-9039-BEC25BC9BE01}"/>
              </a:ext>
            </a:extLst>
          </p:cNvPr>
          <p:cNvSpPr>
            <a:spLocks noGrp="1"/>
          </p:cNvSpPr>
          <p:nvPr>
            <p:ph type="title"/>
          </p:nvPr>
        </p:nvSpPr>
        <p:spPr>
          <a:xfrm>
            <a:off x="838200" y="365125"/>
            <a:ext cx="9733280" cy="1325563"/>
          </a:xfrm>
        </p:spPr>
        <p:txBody>
          <a:bodyPr anchor="ctr">
            <a:normAutofit/>
          </a:bodyPr>
          <a:lstStyle/>
          <a:p>
            <a:r>
              <a:rPr lang="en-GB" noProof="0" dirty="0"/>
              <a:t>Start with a Bang</a:t>
            </a:r>
          </a:p>
        </p:txBody>
      </p:sp>
      <p:pic>
        <p:nvPicPr>
          <p:cNvPr id="4" name="Picture 3">
            <a:extLst>
              <a:ext uri="{FF2B5EF4-FFF2-40B4-BE49-F238E27FC236}">
                <a16:creationId xmlns:a16="http://schemas.microsoft.com/office/drawing/2014/main" id="{66AEBDAD-3783-F9D3-F61A-A3EB15D5C6D1}"/>
              </a:ext>
            </a:extLst>
          </p:cNvPr>
          <p:cNvPicPr>
            <a:picLocks noChangeAspect="1"/>
          </p:cNvPicPr>
          <p:nvPr/>
        </p:nvPicPr>
        <p:blipFill>
          <a:blip r:embed="rId4"/>
          <a:stretch>
            <a:fillRect/>
          </a:stretch>
        </p:blipFill>
        <p:spPr>
          <a:xfrm>
            <a:off x="1020503" y="2270759"/>
            <a:ext cx="10152321" cy="3432895"/>
          </a:xfrm>
          <a:prstGeom prst="rect">
            <a:avLst/>
          </a:prstGeom>
        </p:spPr>
      </p:pic>
    </p:spTree>
    <p:extLst>
      <p:ext uri="{BB962C8B-B14F-4D97-AF65-F5344CB8AC3E}">
        <p14:creationId xmlns:p14="http://schemas.microsoft.com/office/powerpoint/2010/main" val="1232100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8674-6D88-66F4-468E-F311605E9861}"/>
              </a:ext>
            </a:extLst>
          </p:cNvPr>
          <p:cNvSpPr>
            <a:spLocks noGrp="1"/>
          </p:cNvSpPr>
          <p:nvPr>
            <p:ph type="title"/>
          </p:nvPr>
        </p:nvSpPr>
        <p:spPr/>
        <p:txBody>
          <a:bodyPr/>
          <a:lstStyle/>
          <a:p>
            <a:r>
              <a:rPr lang="en-GB" noProof="0" dirty="0"/>
              <a:t>What did we just Watch?</a:t>
            </a:r>
          </a:p>
        </p:txBody>
      </p:sp>
      <p:pic>
        <p:nvPicPr>
          <p:cNvPr id="4" name="Content Placeholder 3" descr="A group of black cylindrical objects on a glass table&#10;&#10;AI-generated content may be incorrect.">
            <a:extLst>
              <a:ext uri="{FF2B5EF4-FFF2-40B4-BE49-F238E27FC236}">
                <a16:creationId xmlns:a16="http://schemas.microsoft.com/office/drawing/2014/main" id="{C1DB2BDA-546E-3B5A-9784-8275CB4929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3262185" cy="4351338"/>
          </a:xfrm>
          <a:prstGeom prst="rect">
            <a:avLst/>
          </a:prstGeom>
        </p:spPr>
      </p:pic>
    </p:spTree>
    <p:extLst>
      <p:ext uri="{BB962C8B-B14F-4D97-AF65-F5344CB8AC3E}">
        <p14:creationId xmlns:p14="http://schemas.microsoft.com/office/powerpoint/2010/main" val="3747634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6CDA-3CA6-1EE2-42D8-F1F80A3CE5B1}"/>
              </a:ext>
            </a:extLst>
          </p:cNvPr>
          <p:cNvSpPr>
            <a:spLocks noGrp="1"/>
          </p:cNvSpPr>
          <p:nvPr>
            <p:ph type="title"/>
          </p:nvPr>
        </p:nvSpPr>
        <p:spPr/>
        <p:txBody>
          <a:bodyPr/>
          <a:lstStyle/>
          <a:p>
            <a:r>
              <a:rPr lang="en-GB" noProof="0" dirty="0"/>
              <a:t>What did we just Watch?</a:t>
            </a:r>
          </a:p>
        </p:txBody>
      </p:sp>
      <p:pic>
        <p:nvPicPr>
          <p:cNvPr id="3" name="Content Placeholder 3" descr="A group of black cylindrical objects on a glass table&#10;&#10;AI-generated content may be incorrect.">
            <a:extLst>
              <a:ext uri="{FF2B5EF4-FFF2-40B4-BE49-F238E27FC236}">
                <a16:creationId xmlns:a16="http://schemas.microsoft.com/office/drawing/2014/main" id="{3C739FC8-0607-9D45-1308-B0E93FB83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1458815" cy="1945873"/>
          </a:xfrm>
          <a:prstGeom prst="rect">
            <a:avLst/>
          </a:prstGeom>
        </p:spPr>
      </p:pic>
      <p:pic>
        <p:nvPicPr>
          <p:cNvPr id="4" name="Picture 3" descr="A pair of electronic devices&#10;&#10;AI-generated content may be incorrect.">
            <a:extLst>
              <a:ext uri="{FF2B5EF4-FFF2-40B4-BE49-F238E27FC236}">
                <a16:creationId xmlns:a16="http://schemas.microsoft.com/office/drawing/2014/main" id="{FB752FDE-7475-483C-C5A4-6FE0FE3A6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426" y="1690688"/>
            <a:ext cx="5727738" cy="4295803"/>
          </a:xfrm>
          <a:prstGeom prst="rect">
            <a:avLst/>
          </a:prstGeom>
        </p:spPr>
      </p:pic>
      <p:sp>
        <p:nvSpPr>
          <p:cNvPr id="7" name="Arrow: Right 6">
            <a:extLst>
              <a:ext uri="{FF2B5EF4-FFF2-40B4-BE49-F238E27FC236}">
                <a16:creationId xmlns:a16="http://schemas.microsoft.com/office/drawing/2014/main" id="{CDC017EC-C478-A3CA-C3D1-E9A09E8C0E1E}"/>
              </a:ext>
            </a:extLst>
          </p:cNvPr>
          <p:cNvSpPr/>
          <p:nvPr/>
        </p:nvSpPr>
        <p:spPr>
          <a:xfrm flipH="1">
            <a:off x="2363795" y="2537432"/>
            <a:ext cx="704851" cy="252384"/>
          </a:xfrm>
          <a:prstGeom prst="rightArrow">
            <a:avLst/>
          </a:prstGeom>
          <a:solidFill>
            <a:srgbClr val="34629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2242527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41190-887A-5F1E-55B3-B7F087018A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CFD10-E320-E736-DE8B-A28484002401}"/>
              </a:ext>
            </a:extLst>
          </p:cNvPr>
          <p:cNvSpPr>
            <a:spLocks noGrp="1"/>
          </p:cNvSpPr>
          <p:nvPr>
            <p:ph type="title"/>
          </p:nvPr>
        </p:nvSpPr>
        <p:spPr/>
        <p:txBody>
          <a:bodyPr/>
          <a:lstStyle/>
          <a:p>
            <a:r>
              <a:rPr lang="en-GB" noProof="0" dirty="0"/>
              <a:t>What did we just Watch?</a:t>
            </a:r>
          </a:p>
        </p:txBody>
      </p:sp>
      <p:pic>
        <p:nvPicPr>
          <p:cNvPr id="3" name="Content Placeholder 3" descr="A group of black cylindrical objects on a glass table&#10;&#10;AI-generated content may be incorrect.">
            <a:extLst>
              <a:ext uri="{FF2B5EF4-FFF2-40B4-BE49-F238E27FC236}">
                <a16:creationId xmlns:a16="http://schemas.microsoft.com/office/drawing/2014/main" id="{D0E4F371-8399-F003-8F81-0C471A841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1458815" cy="1945873"/>
          </a:xfrm>
          <a:prstGeom prst="rect">
            <a:avLst/>
          </a:prstGeom>
        </p:spPr>
      </p:pic>
      <p:pic>
        <p:nvPicPr>
          <p:cNvPr id="4" name="Picture 3" descr="A pair of electronic devices&#10;&#10;AI-generated content may be incorrect.">
            <a:extLst>
              <a:ext uri="{FF2B5EF4-FFF2-40B4-BE49-F238E27FC236}">
                <a16:creationId xmlns:a16="http://schemas.microsoft.com/office/drawing/2014/main" id="{1DBEF039-961B-27B3-D760-992C7E0C2F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427" y="1690688"/>
            <a:ext cx="2594498" cy="1945873"/>
          </a:xfrm>
          <a:prstGeom prst="rect">
            <a:avLst/>
          </a:prstGeom>
        </p:spPr>
      </p:pic>
      <p:pic>
        <p:nvPicPr>
          <p:cNvPr id="5" name="Picture 4" descr="A red box with buttons and switches&#10;&#10;AI-generated content may be incorrect.">
            <a:extLst>
              <a:ext uri="{FF2B5EF4-FFF2-40B4-BE49-F238E27FC236}">
                <a16:creationId xmlns:a16="http://schemas.microsoft.com/office/drawing/2014/main" id="{2ABD3F4E-AA9E-2AF0-0BD2-B4737689E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337" y="1690688"/>
            <a:ext cx="4394421" cy="3295816"/>
          </a:xfrm>
          <a:prstGeom prst="rect">
            <a:avLst/>
          </a:prstGeom>
        </p:spPr>
      </p:pic>
      <p:sp>
        <p:nvSpPr>
          <p:cNvPr id="7" name="Arrow: Right 6">
            <a:extLst>
              <a:ext uri="{FF2B5EF4-FFF2-40B4-BE49-F238E27FC236}">
                <a16:creationId xmlns:a16="http://schemas.microsoft.com/office/drawing/2014/main" id="{6E1AE610-7BE4-038E-476C-FF3EA01D2263}"/>
              </a:ext>
            </a:extLst>
          </p:cNvPr>
          <p:cNvSpPr/>
          <p:nvPr/>
        </p:nvSpPr>
        <p:spPr>
          <a:xfrm flipH="1">
            <a:off x="5796705" y="2537432"/>
            <a:ext cx="704851" cy="252384"/>
          </a:xfrm>
          <a:prstGeom prst="rightArrow">
            <a:avLst/>
          </a:prstGeom>
          <a:solidFill>
            <a:srgbClr val="34629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noProof="0" dirty="0"/>
          </a:p>
        </p:txBody>
      </p:sp>
      <p:sp>
        <p:nvSpPr>
          <p:cNvPr id="8" name="Arrow: Right 7">
            <a:extLst>
              <a:ext uri="{FF2B5EF4-FFF2-40B4-BE49-F238E27FC236}">
                <a16:creationId xmlns:a16="http://schemas.microsoft.com/office/drawing/2014/main" id="{126C2A53-29A8-13D4-046E-32E518D642D6}"/>
              </a:ext>
            </a:extLst>
          </p:cNvPr>
          <p:cNvSpPr/>
          <p:nvPr/>
        </p:nvSpPr>
        <p:spPr>
          <a:xfrm flipH="1">
            <a:off x="2363795" y="2537432"/>
            <a:ext cx="704851" cy="252384"/>
          </a:xfrm>
          <a:prstGeom prst="rightArrow">
            <a:avLst/>
          </a:prstGeom>
          <a:solidFill>
            <a:srgbClr val="34629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353382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9DF73-BAF3-8F64-3D02-CCF9BC3EE4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F18F9-F130-A577-24FA-7130D93149A8}"/>
              </a:ext>
            </a:extLst>
          </p:cNvPr>
          <p:cNvSpPr>
            <a:spLocks noGrp="1"/>
          </p:cNvSpPr>
          <p:nvPr>
            <p:ph type="title"/>
          </p:nvPr>
        </p:nvSpPr>
        <p:spPr/>
        <p:txBody>
          <a:bodyPr/>
          <a:lstStyle/>
          <a:p>
            <a:r>
              <a:rPr lang="en-GB" noProof="0" dirty="0"/>
              <a:t>What did we just Watch?</a:t>
            </a:r>
          </a:p>
        </p:txBody>
      </p:sp>
      <p:pic>
        <p:nvPicPr>
          <p:cNvPr id="3" name="Content Placeholder 3" descr="A group of black cylindrical objects on a glass table&#10;&#10;AI-generated content may be incorrect.">
            <a:extLst>
              <a:ext uri="{FF2B5EF4-FFF2-40B4-BE49-F238E27FC236}">
                <a16:creationId xmlns:a16="http://schemas.microsoft.com/office/drawing/2014/main" id="{A479521B-8C8A-200A-4D7D-D6F4D70BE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1458815" cy="1945873"/>
          </a:xfrm>
          <a:prstGeom prst="rect">
            <a:avLst/>
          </a:prstGeom>
        </p:spPr>
      </p:pic>
      <p:pic>
        <p:nvPicPr>
          <p:cNvPr id="4" name="Picture 3" descr="A pair of electronic devices&#10;&#10;AI-generated content may be incorrect.">
            <a:extLst>
              <a:ext uri="{FF2B5EF4-FFF2-40B4-BE49-F238E27FC236}">
                <a16:creationId xmlns:a16="http://schemas.microsoft.com/office/drawing/2014/main" id="{480575D3-67B6-6BF3-D1F4-2BD32CAE1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427" y="1690688"/>
            <a:ext cx="2594498" cy="1945873"/>
          </a:xfrm>
          <a:prstGeom prst="rect">
            <a:avLst/>
          </a:prstGeom>
        </p:spPr>
      </p:pic>
      <p:pic>
        <p:nvPicPr>
          <p:cNvPr id="5" name="Picture 4" descr="A red box with buttons and switches&#10;&#10;AI-generated content may be incorrect.">
            <a:extLst>
              <a:ext uri="{FF2B5EF4-FFF2-40B4-BE49-F238E27FC236}">
                <a16:creationId xmlns:a16="http://schemas.microsoft.com/office/drawing/2014/main" id="{B8E55708-890B-0B35-6811-7216DA62D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337" y="1690688"/>
            <a:ext cx="2594497" cy="1945873"/>
          </a:xfrm>
          <a:prstGeom prst="rect">
            <a:avLst/>
          </a:prstGeom>
        </p:spPr>
      </p:pic>
      <p:pic>
        <p:nvPicPr>
          <p:cNvPr id="6" name="Content Placeholder 9" descr="A computer on a table in a grassy area&#10;&#10;AI-generated content may be incorrect.">
            <a:extLst>
              <a:ext uri="{FF2B5EF4-FFF2-40B4-BE49-F238E27FC236}">
                <a16:creationId xmlns:a16="http://schemas.microsoft.com/office/drawing/2014/main" id="{AB9F3DEC-64AE-55A8-EB66-C5DA5D2E2103}"/>
              </a:ext>
            </a:extLst>
          </p:cNvPr>
          <p:cNvPicPr>
            <a:picLocks noChangeAspect="1"/>
          </p:cNvPicPr>
          <p:nvPr/>
        </p:nvPicPr>
        <p:blipFill>
          <a:blip r:embed="rId6">
            <a:extLst>
              <a:ext uri="{28A0092B-C50C-407E-A947-70E740481C1C}">
                <a14:useLocalDpi xmlns:a14="http://schemas.microsoft.com/office/drawing/2010/main" val="0"/>
              </a:ext>
            </a:extLst>
          </a:blip>
          <a:srcRect t="39949"/>
          <a:stretch/>
        </p:blipFill>
        <p:spPr>
          <a:xfrm>
            <a:off x="6568337" y="4303713"/>
            <a:ext cx="2594497" cy="2077365"/>
          </a:xfrm>
          <a:prstGeom prst="rect">
            <a:avLst/>
          </a:prstGeom>
        </p:spPr>
      </p:pic>
      <p:sp>
        <p:nvSpPr>
          <p:cNvPr id="9" name="Arrow: Right 8">
            <a:extLst>
              <a:ext uri="{FF2B5EF4-FFF2-40B4-BE49-F238E27FC236}">
                <a16:creationId xmlns:a16="http://schemas.microsoft.com/office/drawing/2014/main" id="{58D90F1E-EEE6-5FF9-8CAF-67954D97BD7B}"/>
              </a:ext>
            </a:extLst>
          </p:cNvPr>
          <p:cNvSpPr/>
          <p:nvPr/>
        </p:nvSpPr>
        <p:spPr>
          <a:xfrm rot="16200000">
            <a:off x="7612697" y="3836684"/>
            <a:ext cx="505777" cy="252384"/>
          </a:xfrm>
          <a:prstGeom prst="rightArrow">
            <a:avLst/>
          </a:prstGeom>
          <a:solidFill>
            <a:srgbClr val="34629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noProof="0" dirty="0"/>
          </a:p>
        </p:txBody>
      </p:sp>
      <p:sp>
        <p:nvSpPr>
          <p:cNvPr id="10" name="Arrow: Right 9">
            <a:extLst>
              <a:ext uri="{FF2B5EF4-FFF2-40B4-BE49-F238E27FC236}">
                <a16:creationId xmlns:a16="http://schemas.microsoft.com/office/drawing/2014/main" id="{17616A88-C0B8-B7D1-6F2B-F931C8D3E302}"/>
              </a:ext>
            </a:extLst>
          </p:cNvPr>
          <p:cNvSpPr/>
          <p:nvPr/>
        </p:nvSpPr>
        <p:spPr>
          <a:xfrm flipH="1">
            <a:off x="5796705" y="2537432"/>
            <a:ext cx="704851" cy="252384"/>
          </a:xfrm>
          <a:prstGeom prst="rightArrow">
            <a:avLst/>
          </a:prstGeom>
          <a:solidFill>
            <a:srgbClr val="34629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noProof="0" dirty="0"/>
          </a:p>
        </p:txBody>
      </p:sp>
      <p:sp>
        <p:nvSpPr>
          <p:cNvPr id="11" name="Arrow: Right 10">
            <a:extLst>
              <a:ext uri="{FF2B5EF4-FFF2-40B4-BE49-F238E27FC236}">
                <a16:creationId xmlns:a16="http://schemas.microsoft.com/office/drawing/2014/main" id="{7951D017-2CE5-4ACC-359C-DC68B1232898}"/>
              </a:ext>
            </a:extLst>
          </p:cNvPr>
          <p:cNvSpPr/>
          <p:nvPr/>
        </p:nvSpPr>
        <p:spPr>
          <a:xfrm flipH="1">
            <a:off x="2363795" y="2537432"/>
            <a:ext cx="704851" cy="252384"/>
          </a:xfrm>
          <a:prstGeom prst="rightArrow">
            <a:avLst/>
          </a:prstGeom>
          <a:solidFill>
            <a:srgbClr val="34629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18463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noProof="0" dirty="0"/>
              <a:t>3</a:t>
            </a:r>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GB" sz="25000" noProof="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84DF7-CFD2-8056-3603-E0325CDC7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9FDEB-4351-A961-AC4E-04AC6F1BE684}"/>
              </a:ext>
            </a:extLst>
          </p:cNvPr>
          <p:cNvSpPr>
            <a:spLocks noGrp="1"/>
          </p:cNvSpPr>
          <p:nvPr>
            <p:ph type="title"/>
          </p:nvPr>
        </p:nvSpPr>
        <p:spPr/>
        <p:txBody>
          <a:bodyPr/>
          <a:lstStyle/>
          <a:p>
            <a:r>
              <a:rPr lang="en-GB" noProof="0" dirty="0"/>
              <a:t>What did we just Watch?</a:t>
            </a:r>
          </a:p>
        </p:txBody>
      </p:sp>
      <p:pic>
        <p:nvPicPr>
          <p:cNvPr id="3" name="Content Placeholder 3" descr="A group of black cylindrical objects on a glass table&#10;&#10;AI-generated content may be incorrect.">
            <a:extLst>
              <a:ext uri="{FF2B5EF4-FFF2-40B4-BE49-F238E27FC236}">
                <a16:creationId xmlns:a16="http://schemas.microsoft.com/office/drawing/2014/main" id="{326E2C0C-893B-02F7-35A8-AF160E524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1458815" cy="1945873"/>
          </a:xfrm>
          <a:prstGeom prst="rect">
            <a:avLst/>
          </a:prstGeom>
        </p:spPr>
      </p:pic>
      <p:pic>
        <p:nvPicPr>
          <p:cNvPr id="4" name="Picture 3" descr="A pair of electronic devices&#10;&#10;AI-generated content may be incorrect.">
            <a:extLst>
              <a:ext uri="{FF2B5EF4-FFF2-40B4-BE49-F238E27FC236}">
                <a16:creationId xmlns:a16="http://schemas.microsoft.com/office/drawing/2014/main" id="{F8D966CE-4044-3172-6EB2-3BD06FDFE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5427" y="1690688"/>
            <a:ext cx="2594498" cy="1945873"/>
          </a:xfrm>
          <a:prstGeom prst="rect">
            <a:avLst/>
          </a:prstGeom>
        </p:spPr>
      </p:pic>
      <p:pic>
        <p:nvPicPr>
          <p:cNvPr id="5" name="Picture 4" descr="A red box with buttons and switches&#10;&#10;AI-generated content may be incorrect.">
            <a:extLst>
              <a:ext uri="{FF2B5EF4-FFF2-40B4-BE49-F238E27FC236}">
                <a16:creationId xmlns:a16="http://schemas.microsoft.com/office/drawing/2014/main" id="{6CDAC79E-161F-A1DB-B973-0477A3CDB7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8337" y="1690688"/>
            <a:ext cx="2594497" cy="1945873"/>
          </a:xfrm>
          <a:prstGeom prst="rect">
            <a:avLst/>
          </a:prstGeom>
        </p:spPr>
      </p:pic>
      <p:pic>
        <p:nvPicPr>
          <p:cNvPr id="6" name="Content Placeholder 9" descr="A computer on a table in a grassy area&#10;&#10;AI-generated content may be incorrect.">
            <a:extLst>
              <a:ext uri="{FF2B5EF4-FFF2-40B4-BE49-F238E27FC236}">
                <a16:creationId xmlns:a16="http://schemas.microsoft.com/office/drawing/2014/main" id="{D2B0BD5B-727D-09D5-82BB-892CD9CE3971}"/>
              </a:ext>
            </a:extLst>
          </p:cNvPr>
          <p:cNvPicPr>
            <a:picLocks noChangeAspect="1"/>
          </p:cNvPicPr>
          <p:nvPr/>
        </p:nvPicPr>
        <p:blipFill>
          <a:blip r:embed="rId6">
            <a:extLst>
              <a:ext uri="{28A0092B-C50C-407E-A947-70E740481C1C}">
                <a14:useLocalDpi xmlns:a14="http://schemas.microsoft.com/office/drawing/2010/main" val="0"/>
              </a:ext>
            </a:extLst>
          </a:blip>
          <a:srcRect t="39949"/>
          <a:stretch/>
        </p:blipFill>
        <p:spPr>
          <a:xfrm>
            <a:off x="6568337" y="4303713"/>
            <a:ext cx="2594497" cy="2077365"/>
          </a:xfrm>
          <a:prstGeom prst="rect">
            <a:avLst/>
          </a:prstGeom>
        </p:spPr>
      </p:pic>
      <p:pic>
        <p:nvPicPr>
          <p:cNvPr id="7" name="Picture 6" descr="A screenshot of a table&#10;&#10;AI-generated content may be incorrect.">
            <a:extLst>
              <a:ext uri="{FF2B5EF4-FFF2-40B4-BE49-F238E27FC236}">
                <a16:creationId xmlns:a16="http://schemas.microsoft.com/office/drawing/2014/main" id="{12E03648-3FA6-760C-AE5F-F60DF4872C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7604" y="4471833"/>
            <a:ext cx="3372321" cy="1609950"/>
          </a:xfrm>
          <a:prstGeom prst="rect">
            <a:avLst/>
          </a:prstGeom>
        </p:spPr>
      </p:pic>
      <p:sp>
        <p:nvSpPr>
          <p:cNvPr id="8" name="Arrow: Right 7">
            <a:extLst>
              <a:ext uri="{FF2B5EF4-FFF2-40B4-BE49-F238E27FC236}">
                <a16:creationId xmlns:a16="http://schemas.microsoft.com/office/drawing/2014/main" id="{0462945B-43BA-19D9-DFA4-60B716481242}"/>
              </a:ext>
            </a:extLst>
          </p:cNvPr>
          <p:cNvSpPr/>
          <p:nvPr/>
        </p:nvSpPr>
        <p:spPr>
          <a:xfrm>
            <a:off x="5805487" y="5244694"/>
            <a:ext cx="704851" cy="252384"/>
          </a:xfrm>
          <a:prstGeom prst="rightArrow">
            <a:avLst/>
          </a:prstGeom>
          <a:solidFill>
            <a:srgbClr val="34629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noProof="0" dirty="0"/>
          </a:p>
        </p:txBody>
      </p:sp>
      <p:sp>
        <p:nvSpPr>
          <p:cNvPr id="11" name="Arrow: Right 10">
            <a:extLst>
              <a:ext uri="{FF2B5EF4-FFF2-40B4-BE49-F238E27FC236}">
                <a16:creationId xmlns:a16="http://schemas.microsoft.com/office/drawing/2014/main" id="{7C4420F0-DF7D-6772-690B-06FD5FC04A5C}"/>
              </a:ext>
            </a:extLst>
          </p:cNvPr>
          <p:cNvSpPr/>
          <p:nvPr/>
        </p:nvSpPr>
        <p:spPr>
          <a:xfrm rot="16200000">
            <a:off x="7612697" y="3836684"/>
            <a:ext cx="505777" cy="252384"/>
          </a:xfrm>
          <a:prstGeom prst="rightArrow">
            <a:avLst/>
          </a:prstGeom>
          <a:solidFill>
            <a:srgbClr val="34629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noProof="0" dirty="0"/>
          </a:p>
        </p:txBody>
      </p:sp>
      <p:sp>
        <p:nvSpPr>
          <p:cNvPr id="12" name="Arrow: Right 11">
            <a:extLst>
              <a:ext uri="{FF2B5EF4-FFF2-40B4-BE49-F238E27FC236}">
                <a16:creationId xmlns:a16="http://schemas.microsoft.com/office/drawing/2014/main" id="{4A4B9FF2-036E-A383-6F4B-22EFFB81E6C9}"/>
              </a:ext>
            </a:extLst>
          </p:cNvPr>
          <p:cNvSpPr/>
          <p:nvPr/>
        </p:nvSpPr>
        <p:spPr>
          <a:xfrm flipH="1">
            <a:off x="5796705" y="2537432"/>
            <a:ext cx="704851" cy="252384"/>
          </a:xfrm>
          <a:prstGeom prst="rightArrow">
            <a:avLst/>
          </a:prstGeom>
          <a:solidFill>
            <a:srgbClr val="34629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noProof="0" dirty="0"/>
          </a:p>
        </p:txBody>
      </p:sp>
      <p:sp>
        <p:nvSpPr>
          <p:cNvPr id="14" name="Arrow: Right 13">
            <a:extLst>
              <a:ext uri="{FF2B5EF4-FFF2-40B4-BE49-F238E27FC236}">
                <a16:creationId xmlns:a16="http://schemas.microsoft.com/office/drawing/2014/main" id="{663D275E-23C0-699F-7F6F-22A5DCB35028}"/>
              </a:ext>
            </a:extLst>
          </p:cNvPr>
          <p:cNvSpPr/>
          <p:nvPr/>
        </p:nvSpPr>
        <p:spPr>
          <a:xfrm flipH="1">
            <a:off x="2363795" y="2537432"/>
            <a:ext cx="704851" cy="252384"/>
          </a:xfrm>
          <a:prstGeom prst="rightArrow">
            <a:avLst/>
          </a:prstGeom>
          <a:solidFill>
            <a:srgbClr val="346297"/>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noProof="0" dirty="0"/>
          </a:p>
        </p:txBody>
      </p:sp>
    </p:spTree>
    <p:extLst>
      <p:ext uri="{BB962C8B-B14F-4D97-AF65-F5344CB8AC3E}">
        <p14:creationId xmlns:p14="http://schemas.microsoft.com/office/powerpoint/2010/main" val="1726880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09B49-5A1C-211F-CDDC-5E38BCD7230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9F15992-B0DB-13D9-AF66-CF2604ED4376}"/>
              </a:ext>
            </a:extLst>
          </p:cNvPr>
          <p:cNvSpPr>
            <a:spLocks noGrp="1"/>
          </p:cNvSpPr>
          <p:nvPr>
            <p:ph type="title"/>
          </p:nvPr>
        </p:nvSpPr>
        <p:spPr/>
        <p:txBody>
          <a:bodyPr/>
          <a:lstStyle/>
          <a:p>
            <a:r>
              <a:rPr lang="en-GB" noProof="0" dirty="0"/>
              <a:t>Code Time!</a:t>
            </a:r>
          </a:p>
        </p:txBody>
      </p:sp>
      <p:pic>
        <p:nvPicPr>
          <p:cNvPr id="4" name="Content Placeholder 3">
            <a:extLst>
              <a:ext uri="{FF2B5EF4-FFF2-40B4-BE49-F238E27FC236}">
                <a16:creationId xmlns:a16="http://schemas.microsoft.com/office/drawing/2014/main" id="{0B26F3A5-529E-1674-FB33-4EDBAAF668D4}"/>
              </a:ext>
            </a:extLst>
          </p:cNvPr>
          <p:cNvPicPr>
            <a:picLocks noGrp="1" noChangeAspect="1"/>
          </p:cNvPicPr>
          <p:nvPr>
            <p:ph idx="1"/>
          </p:nvPr>
        </p:nvPicPr>
        <p:blipFill>
          <a:blip r:embed="rId3"/>
          <a:stretch>
            <a:fillRect/>
          </a:stretch>
        </p:blipFill>
        <p:spPr>
          <a:xfrm>
            <a:off x="838200" y="2455659"/>
            <a:ext cx="10515600" cy="3091269"/>
          </a:xfrm>
        </p:spPr>
      </p:pic>
    </p:spTree>
    <p:extLst>
      <p:ext uri="{BB962C8B-B14F-4D97-AF65-F5344CB8AC3E}">
        <p14:creationId xmlns:p14="http://schemas.microsoft.com/office/powerpoint/2010/main" val="4119498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B264C-15CF-448F-8C27-13A2DD1EBA02}"/>
              </a:ext>
            </a:extLst>
          </p:cNvPr>
          <p:cNvSpPr>
            <a:spLocks noGrp="1"/>
          </p:cNvSpPr>
          <p:nvPr>
            <p:ph type="title"/>
          </p:nvPr>
        </p:nvSpPr>
        <p:spPr/>
        <p:txBody>
          <a:bodyPr/>
          <a:lstStyle/>
          <a:p>
            <a:r>
              <a:rPr lang="en-GB" noProof="0" dirty="0"/>
              <a:t>Reverse Engineering</a:t>
            </a:r>
          </a:p>
        </p:txBody>
      </p:sp>
      <p:pic>
        <p:nvPicPr>
          <p:cNvPr id="6" name="Content Placeholder 5" descr="A red box with buttons and wires&#10;&#10;AI-generated content may be incorrect.">
            <a:extLst>
              <a:ext uri="{FF2B5EF4-FFF2-40B4-BE49-F238E27FC236}">
                <a16:creationId xmlns:a16="http://schemas.microsoft.com/office/drawing/2014/main" id="{92CD19E8-A1F2-03B8-D844-1263E0DD212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l="28677" r="18382"/>
          <a:stretch/>
        </p:blipFill>
        <p:spPr>
          <a:xfrm>
            <a:off x="635000" y="1905794"/>
            <a:ext cx="2743200" cy="3886200"/>
          </a:xfrm>
        </p:spPr>
      </p:pic>
      <p:pic>
        <p:nvPicPr>
          <p:cNvPr id="1028" name="Picture 4">
            <a:extLst>
              <a:ext uri="{FF2B5EF4-FFF2-40B4-BE49-F238E27FC236}">
                <a16:creationId xmlns:a16="http://schemas.microsoft.com/office/drawing/2014/main" id="{4849DC0D-76BD-FC76-B610-441389D5D30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366617" y="2565400"/>
            <a:ext cx="3458766" cy="2305844"/>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7">
            <a:extLst>
              <a:ext uri="{FF2B5EF4-FFF2-40B4-BE49-F238E27FC236}">
                <a16:creationId xmlns:a16="http://schemas.microsoft.com/office/drawing/2014/main" id="{2B07E55A-4120-B967-0370-2C0ACE698663}"/>
              </a:ext>
            </a:extLst>
          </p:cNvPr>
          <p:cNvPicPr>
            <a:picLocks noChangeAspect="1"/>
          </p:cNvPicPr>
          <p:nvPr/>
        </p:nvPicPr>
        <p:blipFill>
          <a:blip r:embed="rId5"/>
          <a:stretch>
            <a:fillRect/>
          </a:stretch>
        </p:blipFill>
        <p:spPr>
          <a:xfrm>
            <a:off x="8692169" y="1905794"/>
            <a:ext cx="1879311" cy="3886200"/>
          </a:xfrm>
          <a:prstGeom prst="rect">
            <a:avLst/>
          </a:prstGeom>
        </p:spPr>
      </p:pic>
    </p:spTree>
    <p:extLst>
      <p:ext uri="{BB962C8B-B14F-4D97-AF65-F5344CB8AC3E}">
        <p14:creationId xmlns:p14="http://schemas.microsoft.com/office/powerpoint/2010/main" val="1157551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52000-F357-5429-F806-93339A7BF502}"/>
              </a:ext>
            </a:extLst>
          </p:cNvPr>
          <p:cNvSpPr>
            <a:spLocks noGrp="1"/>
          </p:cNvSpPr>
          <p:nvPr>
            <p:ph type="title"/>
          </p:nvPr>
        </p:nvSpPr>
        <p:spPr/>
        <p:txBody>
          <a:bodyPr/>
          <a:lstStyle/>
          <a:p>
            <a:r>
              <a:rPr lang="en-GB" noProof="0" dirty="0"/>
              <a:t>Module Requirements</a:t>
            </a:r>
          </a:p>
        </p:txBody>
      </p:sp>
      <p:sp>
        <p:nvSpPr>
          <p:cNvPr id="3" name="Content Placeholder 2">
            <a:extLst>
              <a:ext uri="{FF2B5EF4-FFF2-40B4-BE49-F238E27FC236}">
                <a16:creationId xmlns:a16="http://schemas.microsoft.com/office/drawing/2014/main" id="{5C9FDCCB-D662-69CD-12DA-FED15B4B38F6}"/>
              </a:ext>
            </a:extLst>
          </p:cNvPr>
          <p:cNvSpPr>
            <a:spLocks noGrp="1"/>
          </p:cNvSpPr>
          <p:nvPr>
            <p:ph idx="1"/>
          </p:nvPr>
        </p:nvSpPr>
        <p:spPr/>
        <p:txBody>
          <a:bodyPr/>
          <a:lstStyle/>
          <a:p>
            <a:r>
              <a:rPr lang="en-GB" noProof="0" dirty="0"/>
              <a:t>Easy to Iterate and Extend</a:t>
            </a:r>
          </a:p>
          <a:p>
            <a:endParaRPr lang="en-GB" noProof="0" dirty="0"/>
          </a:p>
          <a:p>
            <a:r>
              <a:rPr lang="en-GB" noProof="0" dirty="0"/>
              <a:t>Private and Public Functions</a:t>
            </a:r>
          </a:p>
          <a:p>
            <a:endParaRPr lang="en-GB" noProof="0" dirty="0"/>
          </a:p>
          <a:p>
            <a:r>
              <a:rPr lang="en-GB" noProof="0" dirty="0"/>
              <a:t>Easy to Pick up and Use</a:t>
            </a:r>
          </a:p>
        </p:txBody>
      </p:sp>
    </p:spTree>
    <p:extLst>
      <p:ext uri="{BB962C8B-B14F-4D97-AF65-F5344CB8AC3E}">
        <p14:creationId xmlns:p14="http://schemas.microsoft.com/office/powerpoint/2010/main" val="1906044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FC416-35AC-61BF-E648-FF229E030A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DBCCF-B401-F757-30DC-41BFBF7B8C21}"/>
              </a:ext>
            </a:extLst>
          </p:cNvPr>
          <p:cNvSpPr>
            <a:spLocks noGrp="1"/>
          </p:cNvSpPr>
          <p:nvPr>
            <p:ph type="title"/>
          </p:nvPr>
        </p:nvSpPr>
        <p:spPr/>
        <p:txBody>
          <a:bodyPr/>
          <a:lstStyle/>
          <a:p>
            <a:r>
              <a:rPr lang="en-GB" noProof="0" dirty="0"/>
              <a:t>Module Architecture</a:t>
            </a:r>
          </a:p>
        </p:txBody>
      </p:sp>
      <p:sp>
        <p:nvSpPr>
          <p:cNvPr id="3" name="Content Placeholder 2">
            <a:extLst>
              <a:ext uri="{FF2B5EF4-FFF2-40B4-BE49-F238E27FC236}">
                <a16:creationId xmlns:a16="http://schemas.microsoft.com/office/drawing/2014/main" id="{1579360C-628B-6E6F-67D4-A456DA27678B}"/>
              </a:ext>
            </a:extLst>
          </p:cNvPr>
          <p:cNvSpPr>
            <a:spLocks noGrp="1"/>
          </p:cNvSpPr>
          <p:nvPr>
            <p:ph idx="1"/>
          </p:nvPr>
        </p:nvSpPr>
        <p:spPr/>
        <p:txBody>
          <a:bodyPr/>
          <a:lstStyle/>
          <a:p>
            <a:r>
              <a:rPr lang="en-GB" noProof="0" dirty="0"/>
              <a:t>Using Module Builder</a:t>
            </a:r>
          </a:p>
          <a:p>
            <a:endParaRPr lang="en-GB" noProof="0" dirty="0"/>
          </a:p>
          <a:p>
            <a:r>
              <a:rPr lang="en-GB" noProof="0" dirty="0"/>
              <a:t>Using </a:t>
            </a:r>
            <a:r>
              <a:rPr lang="en-GB" noProof="0" dirty="0" err="1"/>
              <a:t>PSFramework</a:t>
            </a:r>
            <a:endParaRPr lang="en-GB" noProof="0" dirty="0"/>
          </a:p>
          <a:p>
            <a:endParaRPr lang="en-GB" noProof="0" dirty="0"/>
          </a:p>
          <a:p>
            <a:r>
              <a:rPr lang="en-GB" noProof="0" dirty="0"/>
              <a:t>Invoke-Show not a command</a:t>
            </a:r>
          </a:p>
        </p:txBody>
      </p:sp>
    </p:spTree>
    <p:extLst>
      <p:ext uri="{BB962C8B-B14F-4D97-AF65-F5344CB8AC3E}">
        <p14:creationId xmlns:p14="http://schemas.microsoft.com/office/powerpoint/2010/main" val="2762939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E0843-5010-4E41-3634-99D691EAF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25E02-BFB8-5BB1-C12F-E50EA4A0A651}"/>
              </a:ext>
            </a:extLst>
          </p:cNvPr>
          <p:cNvSpPr>
            <a:spLocks noGrp="1"/>
          </p:cNvSpPr>
          <p:nvPr>
            <p:ph type="title"/>
          </p:nvPr>
        </p:nvSpPr>
        <p:spPr/>
        <p:txBody>
          <a:bodyPr/>
          <a:lstStyle/>
          <a:p>
            <a:r>
              <a:rPr lang="en-GB" noProof="0" dirty="0"/>
              <a:t>Going Serial</a:t>
            </a:r>
          </a:p>
        </p:txBody>
      </p:sp>
      <p:pic>
        <p:nvPicPr>
          <p:cNvPr id="4" name="Picture 9">
            <a:extLst>
              <a:ext uri="{FF2B5EF4-FFF2-40B4-BE49-F238E27FC236}">
                <a16:creationId xmlns:a16="http://schemas.microsoft.com/office/drawing/2014/main" id="{C48EB6E5-79C1-43F7-FEF5-4AD31C5465A0}"/>
              </a:ext>
            </a:extLst>
          </p:cNvPr>
          <p:cNvPicPr>
            <a:picLocks noGrp="1" noChangeAspect="1"/>
          </p:cNvPicPr>
          <p:nvPr>
            <p:ph idx="1"/>
          </p:nvPr>
        </p:nvPicPr>
        <p:blipFill>
          <a:blip r:embed="rId3"/>
          <a:stretch>
            <a:fillRect/>
          </a:stretch>
        </p:blipFill>
        <p:spPr>
          <a:xfrm>
            <a:off x="3455443" y="1392918"/>
            <a:ext cx="5281114" cy="4351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82487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6CC8C-8711-90B8-B256-CDB9965904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90321-004C-F890-D358-1BC128765A95}"/>
              </a:ext>
            </a:extLst>
          </p:cNvPr>
          <p:cNvSpPr>
            <a:spLocks noGrp="1"/>
          </p:cNvSpPr>
          <p:nvPr>
            <p:ph type="title"/>
          </p:nvPr>
        </p:nvSpPr>
        <p:spPr/>
        <p:txBody>
          <a:bodyPr/>
          <a:lstStyle/>
          <a:p>
            <a:r>
              <a:rPr lang="en-GB" noProof="0" dirty="0"/>
              <a:t>Takeaways</a:t>
            </a:r>
          </a:p>
        </p:txBody>
      </p:sp>
      <p:sp>
        <p:nvSpPr>
          <p:cNvPr id="3" name="Content Placeholder 2">
            <a:extLst>
              <a:ext uri="{FF2B5EF4-FFF2-40B4-BE49-F238E27FC236}">
                <a16:creationId xmlns:a16="http://schemas.microsoft.com/office/drawing/2014/main" id="{0F06204B-FEDF-CA14-8B17-21EEC2648FCC}"/>
              </a:ext>
            </a:extLst>
          </p:cNvPr>
          <p:cNvSpPr>
            <a:spLocks noGrp="1"/>
          </p:cNvSpPr>
          <p:nvPr>
            <p:ph idx="1"/>
          </p:nvPr>
        </p:nvSpPr>
        <p:spPr/>
        <p:txBody>
          <a:bodyPr/>
          <a:lstStyle/>
          <a:p>
            <a:r>
              <a:rPr lang="en-GB" noProof="0" dirty="0"/>
              <a:t>Most PowerShell has a Kinetic Impact</a:t>
            </a:r>
          </a:p>
          <a:p>
            <a:endParaRPr lang="en-GB" noProof="0" dirty="0"/>
          </a:p>
        </p:txBody>
      </p:sp>
    </p:spTree>
    <p:extLst>
      <p:ext uri="{BB962C8B-B14F-4D97-AF65-F5344CB8AC3E}">
        <p14:creationId xmlns:p14="http://schemas.microsoft.com/office/powerpoint/2010/main" val="1917937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8D7B4-BD79-4B50-6A07-374A4D046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7F3CC-7217-2168-DE3D-A61972F262A2}"/>
              </a:ext>
            </a:extLst>
          </p:cNvPr>
          <p:cNvSpPr>
            <a:spLocks noGrp="1"/>
          </p:cNvSpPr>
          <p:nvPr>
            <p:ph type="title"/>
          </p:nvPr>
        </p:nvSpPr>
        <p:spPr/>
        <p:txBody>
          <a:bodyPr/>
          <a:lstStyle/>
          <a:p>
            <a:r>
              <a:rPr lang="en-GB" noProof="0" dirty="0"/>
              <a:t>Takeaways</a:t>
            </a:r>
          </a:p>
        </p:txBody>
      </p:sp>
      <p:sp>
        <p:nvSpPr>
          <p:cNvPr id="3" name="Content Placeholder 2">
            <a:extLst>
              <a:ext uri="{FF2B5EF4-FFF2-40B4-BE49-F238E27FC236}">
                <a16:creationId xmlns:a16="http://schemas.microsoft.com/office/drawing/2014/main" id="{A9852A7E-1E85-F2D4-91F5-F8E2551641B9}"/>
              </a:ext>
            </a:extLst>
          </p:cNvPr>
          <p:cNvSpPr>
            <a:spLocks noGrp="1"/>
          </p:cNvSpPr>
          <p:nvPr>
            <p:ph idx="1"/>
          </p:nvPr>
        </p:nvSpPr>
        <p:spPr/>
        <p:txBody>
          <a:bodyPr/>
          <a:lstStyle/>
          <a:p>
            <a:r>
              <a:rPr lang="en-GB" noProof="0" dirty="0"/>
              <a:t>Most PowerShell has a Kinetic Impact</a:t>
            </a:r>
          </a:p>
          <a:p>
            <a:endParaRPr lang="en-GB" noProof="0" dirty="0"/>
          </a:p>
          <a:p>
            <a:r>
              <a:rPr lang="en-GB" noProof="0" dirty="0"/>
              <a:t>Modular Modules makes development easier</a:t>
            </a:r>
          </a:p>
          <a:p>
            <a:endParaRPr lang="en-GB" noProof="0" dirty="0"/>
          </a:p>
        </p:txBody>
      </p:sp>
    </p:spTree>
    <p:extLst>
      <p:ext uri="{BB962C8B-B14F-4D97-AF65-F5344CB8AC3E}">
        <p14:creationId xmlns:p14="http://schemas.microsoft.com/office/powerpoint/2010/main" val="2311147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6D7DC-52DF-99FF-7B99-CC0E960E7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EFFF4-252B-7D27-0375-9723BE0DB867}"/>
              </a:ext>
            </a:extLst>
          </p:cNvPr>
          <p:cNvSpPr>
            <a:spLocks noGrp="1"/>
          </p:cNvSpPr>
          <p:nvPr>
            <p:ph type="title"/>
          </p:nvPr>
        </p:nvSpPr>
        <p:spPr/>
        <p:txBody>
          <a:bodyPr/>
          <a:lstStyle/>
          <a:p>
            <a:r>
              <a:rPr lang="en-GB" noProof="0" dirty="0"/>
              <a:t>Takeaways</a:t>
            </a:r>
          </a:p>
        </p:txBody>
      </p:sp>
      <p:sp>
        <p:nvSpPr>
          <p:cNvPr id="3" name="Content Placeholder 2">
            <a:extLst>
              <a:ext uri="{FF2B5EF4-FFF2-40B4-BE49-F238E27FC236}">
                <a16:creationId xmlns:a16="http://schemas.microsoft.com/office/drawing/2014/main" id="{2882C518-2166-2D11-C887-B208E8098313}"/>
              </a:ext>
            </a:extLst>
          </p:cNvPr>
          <p:cNvSpPr>
            <a:spLocks noGrp="1"/>
          </p:cNvSpPr>
          <p:nvPr>
            <p:ph idx="1"/>
          </p:nvPr>
        </p:nvSpPr>
        <p:spPr/>
        <p:txBody>
          <a:bodyPr/>
          <a:lstStyle/>
          <a:p>
            <a:r>
              <a:rPr lang="en-GB" noProof="0" dirty="0"/>
              <a:t>Most PowerShell has a Kinetic Impact</a:t>
            </a:r>
          </a:p>
          <a:p>
            <a:endParaRPr lang="en-GB" noProof="0" dirty="0"/>
          </a:p>
          <a:p>
            <a:r>
              <a:rPr lang="en-GB" noProof="0" dirty="0"/>
              <a:t>Modular Modules makes development easier</a:t>
            </a:r>
          </a:p>
          <a:p>
            <a:endParaRPr lang="en-GB" noProof="0" dirty="0"/>
          </a:p>
          <a:p>
            <a:r>
              <a:rPr lang="en-GB" noProof="0" dirty="0"/>
              <a:t>Build on the shoulders of giants</a:t>
            </a:r>
          </a:p>
          <a:p>
            <a:endParaRPr lang="en-GB" noProof="0" dirty="0"/>
          </a:p>
        </p:txBody>
      </p:sp>
    </p:spTree>
    <p:extLst>
      <p:ext uri="{BB962C8B-B14F-4D97-AF65-F5344CB8AC3E}">
        <p14:creationId xmlns:p14="http://schemas.microsoft.com/office/powerpoint/2010/main" val="270490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9007E-3240-CE4B-6A92-587F31D271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6A02B-2C0A-C04F-E13B-3887AC9E1D6A}"/>
              </a:ext>
            </a:extLst>
          </p:cNvPr>
          <p:cNvSpPr>
            <a:spLocks noGrp="1"/>
          </p:cNvSpPr>
          <p:nvPr>
            <p:ph type="title"/>
          </p:nvPr>
        </p:nvSpPr>
        <p:spPr/>
        <p:txBody>
          <a:bodyPr/>
          <a:lstStyle/>
          <a:p>
            <a:r>
              <a:rPr lang="en-GB" noProof="0" dirty="0"/>
              <a:t>Takeaways</a:t>
            </a:r>
          </a:p>
        </p:txBody>
      </p:sp>
      <p:sp>
        <p:nvSpPr>
          <p:cNvPr id="3" name="Content Placeholder 2">
            <a:extLst>
              <a:ext uri="{FF2B5EF4-FFF2-40B4-BE49-F238E27FC236}">
                <a16:creationId xmlns:a16="http://schemas.microsoft.com/office/drawing/2014/main" id="{EF04AE6C-9A33-1634-9256-40FC2940229E}"/>
              </a:ext>
            </a:extLst>
          </p:cNvPr>
          <p:cNvSpPr>
            <a:spLocks noGrp="1"/>
          </p:cNvSpPr>
          <p:nvPr>
            <p:ph idx="1"/>
          </p:nvPr>
        </p:nvSpPr>
        <p:spPr/>
        <p:txBody>
          <a:bodyPr/>
          <a:lstStyle/>
          <a:p>
            <a:r>
              <a:rPr lang="en-GB" noProof="0" dirty="0"/>
              <a:t>Most PowerShell has a Kinetic Impact</a:t>
            </a:r>
          </a:p>
          <a:p>
            <a:endParaRPr lang="en-GB" noProof="0" dirty="0"/>
          </a:p>
          <a:p>
            <a:r>
              <a:rPr lang="en-GB" noProof="0" dirty="0"/>
              <a:t>Modular Modules makes development easier</a:t>
            </a:r>
          </a:p>
          <a:p>
            <a:endParaRPr lang="en-GB" noProof="0" dirty="0"/>
          </a:p>
          <a:p>
            <a:r>
              <a:rPr lang="en-GB" noProof="0" dirty="0"/>
              <a:t>Build on the shoulders of giants</a:t>
            </a:r>
          </a:p>
          <a:p>
            <a:endParaRPr lang="en-GB" noProof="0" dirty="0"/>
          </a:p>
          <a:p>
            <a:r>
              <a:rPr lang="en-GB" noProof="0" dirty="0"/>
              <a:t>Have fun learning!</a:t>
            </a:r>
          </a:p>
        </p:txBody>
      </p:sp>
    </p:spTree>
    <p:extLst>
      <p:ext uri="{BB962C8B-B14F-4D97-AF65-F5344CB8AC3E}">
        <p14:creationId xmlns:p14="http://schemas.microsoft.com/office/powerpoint/2010/main" val="2598866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GB" sz="25000" noProof="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296A0-3C40-605D-AAFF-E25DEA2777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4613-61B9-B6CE-5626-6FEE146F32E7}"/>
              </a:ext>
            </a:extLst>
          </p:cNvPr>
          <p:cNvSpPr>
            <a:spLocks noGrp="1"/>
          </p:cNvSpPr>
          <p:nvPr>
            <p:ph type="title"/>
          </p:nvPr>
        </p:nvSpPr>
        <p:spPr>
          <a:xfrm>
            <a:off x="838200" y="365125"/>
            <a:ext cx="9733280" cy="1325563"/>
          </a:xfrm>
        </p:spPr>
        <p:txBody>
          <a:bodyPr anchor="ctr">
            <a:normAutofit/>
          </a:bodyPr>
          <a:lstStyle/>
          <a:p>
            <a:r>
              <a:rPr lang="en-GB" noProof="0" dirty="0"/>
              <a:t>End with a Bang</a:t>
            </a:r>
          </a:p>
        </p:txBody>
      </p:sp>
      <p:pic>
        <p:nvPicPr>
          <p:cNvPr id="9" name="PowerShell Firework Display (1)">
            <a:hlinkClick r:id="" action="ppaction://media"/>
            <a:extLst>
              <a:ext uri="{FF2B5EF4-FFF2-40B4-BE49-F238E27FC236}">
                <a16:creationId xmlns:a16="http://schemas.microsoft.com/office/drawing/2014/main" id="{674026D6-5AE5-CBEA-DB04-490BFCFD66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19175" y="1825625"/>
            <a:ext cx="10153650" cy="4351338"/>
          </a:xfrm>
        </p:spPr>
      </p:pic>
    </p:spTree>
    <p:extLst>
      <p:ext uri="{BB962C8B-B14F-4D97-AF65-F5344CB8AC3E}">
        <p14:creationId xmlns:p14="http://schemas.microsoft.com/office/powerpoint/2010/main" val="17829758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8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noProof="0" dirty="0"/>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noProof="0" dirty="0"/>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3"/>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reworks in the night sky&#10;&#10;AI-generated content may be incorrect.">
            <a:extLst>
              <a:ext uri="{FF2B5EF4-FFF2-40B4-BE49-F238E27FC236}">
                <a16:creationId xmlns:a16="http://schemas.microsoft.com/office/drawing/2014/main" id="{C13D47B4-41E0-E350-02B2-CA27F8D7C5AC}"/>
              </a:ext>
            </a:extLst>
          </p:cNvPr>
          <p:cNvPicPr>
            <a:picLocks noChangeAspect="1"/>
          </p:cNvPicPr>
          <p:nvPr/>
        </p:nvPicPr>
        <p:blipFill>
          <a:blip r:embed="rId2">
            <a:extLst>
              <a:ext uri="{28A0092B-C50C-407E-A947-70E740481C1C}">
                <a14:useLocalDpi xmlns:a14="http://schemas.microsoft.com/office/drawing/2010/main" val="0"/>
              </a:ext>
            </a:extLst>
          </a:blip>
          <a:srcRect t="6245" b="18818"/>
          <a:stretch/>
        </p:blipFill>
        <p:spPr>
          <a:xfrm>
            <a:off x="-10160" y="0"/>
            <a:ext cx="12202160" cy="6858000"/>
          </a:xfrm>
          <a:prstGeom prst="rect">
            <a:avLst/>
          </a:prstGeom>
        </p:spPr>
      </p:pic>
    </p:spTree>
    <p:extLst>
      <p:ext uri="{BB962C8B-B14F-4D97-AF65-F5344CB8AC3E}">
        <p14:creationId xmlns:p14="http://schemas.microsoft.com/office/powerpoint/2010/main" val="1287395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GB" sz="25000" noProof="0" dirty="0">
                <a:latin typeface="Stencil" panose="040409050D0802020404" pitchFamily="82" charset="0"/>
              </a:rPr>
              <a:t>1</a:t>
            </a: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b="1" i="1" noProof="0" dirty="0"/>
              <a:t>Leo D’Arcy</a:t>
            </a:r>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GB" sz="6000" b="1" noProof="0" dirty="0">
                <a:solidFill>
                  <a:srgbClr val="346296"/>
                </a:solidFill>
                <a:latin typeface="+mn-lt"/>
              </a:rPr>
              <a:t>Kinetic PowerShell</a:t>
            </a: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en-GB" sz="4000" b="1" kern="1200" noProof="0" dirty="0">
                <a:solidFill>
                  <a:srgbClr val="346296"/>
                </a:solidFill>
                <a:effectLst/>
                <a:latin typeface="Calibri" panose="020F0502020204030204" pitchFamily="34" charset="0"/>
                <a:ea typeface="+mn-ea"/>
                <a:cs typeface="+mn-cs"/>
              </a:rPr>
              <a:t>Many thanks to our sponsors:</a:t>
            </a:r>
            <a:endParaRPr lang="en-GB" noProof="0" dirty="0"/>
          </a:p>
        </p:txBody>
      </p:sp>
      <p:pic>
        <p:nvPicPr>
          <p:cNvPr id="3" name="Image 2" descr="Une image contenant texte, Police, logo, Graphique&#10;&#10;Description générée automatiquement">
            <a:extLst>
              <a:ext uri="{FF2B5EF4-FFF2-40B4-BE49-F238E27FC236}">
                <a16:creationId xmlns:a16="http://schemas.microsoft.com/office/drawing/2014/main" id="{7DB83068-1046-A7F3-5FF3-DC394E743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919" y="2038942"/>
            <a:ext cx="7908162" cy="3225020"/>
          </a:xfrm>
          <a:prstGeom prst="rect">
            <a:avLst/>
          </a:prstGeom>
        </p:spPr>
      </p:pic>
    </p:spTree>
    <p:extLst>
      <p:ext uri="{BB962C8B-B14F-4D97-AF65-F5344CB8AC3E}">
        <p14:creationId xmlns:p14="http://schemas.microsoft.com/office/powerpoint/2010/main" val="39848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GB" noProof="0" dirty="0"/>
              <a:t>Microsoft Consultant for 10 Years specializing in:</a:t>
            </a:r>
          </a:p>
          <a:p>
            <a:pPr lvl="1">
              <a:buFont typeface="Wingdings" panose="05000000000000000000" pitchFamily="2" charset="2"/>
              <a:buChar char="§"/>
            </a:pPr>
            <a:r>
              <a:rPr lang="en-GB" noProof="0" dirty="0"/>
              <a:t>Azure </a:t>
            </a:r>
            <a:r>
              <a:rPr lang="en-GB" noProof="0" dirty="0" err="1"/>
              <a:t>Datacenter</a:t>
            </a:r>
            <a:r>
              <a:rPr lang="en-GB" noProof="0" dirty="0"/>
              <a:t> Migrations</a:t>
            </a:r>
          </a:p>
          <a:p>
            <a:pPr lvl="1">
              <a:buFont typeface="Wingdings" panose="05000000000000000000" pitchFamily="2" charset="2"/>
              <a:buChar char="§"/>
            </a:pPr>
            <a:r>
              <a:rPr lang="en-GB" noProof="0" dirty="0"/>
              <a:t>Automation</a:t>
            </a:r>
          </a:p>
          <a:p>
            <a:pPr lvl="1">
              <a:buFont typeface="Wingdings" panose="05000000000000000000" pitchFamily="2" charset="2"/>
              <a:buChar char="§"/>
            </a:pPr>
            <a:r>
              <a:rPr lang="en-GB" noProof="0" dirty="0"/>
              <a:t>Remote Access Solutions</a:t>
            </a:r>
          </a:p>
          <a:p>
            <a:pPr>
              <a:buFont typeface="Wingdings" panose="05000000000000000000" pitchFamily="2" charset="2"/>
              <a:buChar char="§"/>
            </a:pPr>
            <a:r>
              <a:rPr lang="en-GB" noProof="0" dirty="0"/>
              <a:t>Currently a Cloud Solutions Architect for a critical issues advisory firm</a:t>
            </a:r>
          </a:p>
          <a:p>
            <a:pPr>
              <a:buFont typeface="Wingdings" panose="05000000000000000000" pitchFamily="2" charset="2"/>
              <a:buChar char="§"/>
            </a:pPr>
            <a:r>
              <a:rPr lang="en-GB" noProof="0" dirty="0"/>
              <a:t>Pyrotechnician for over 17 years</a:t>
            </a:r>
          </a:p>
          <a:p>
            <a:pPr>
              <a:buFont typeface="Wingdings" panose="05000000000000000000" pitchFamily="2" charset="2"/>
              <a:buChar char="§"/>
            </a:pPr>
            <a:endParaRPr lang="en-GB" noProof="0" dirty="0"/>
          </a:p>
          <a:p>
            <a:endParaRPr lang="en-GB" noProof="0" dirty="0"/>
          </a:p>
          <a:p>
            <a:pPr lvl="1">
              <a:buFont typeface="Wingdings" panose="05000000000000000000" pitchFamily="2" charset="2"/>
              <a:buChar char="§"/>
            </a:pPr>
            <a:endParaRPr lang="en-GB" noProof="0" dirty="0"/>
          </a:p>
        </p:txBody>
      </p:sp>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en-GB" sz="6600" noProof="0" dirty="0">
                <a:solidFill>
                  <a:srgbClr val="346296"/>
                </a:solidFill>
                <a:latin typeface="+mn-lt"/>
                <a:ea typeface="+mn-ea"/>
                <a:cs typeface="+mn-cs"/>
              </a:rPr>
              <a:t>Leo D’Arcy</a:t>
            </a:r>
          </a:p>
        </p:txBody>
      </p:sp>
      <p:pic>
        <p:nvPicPr>
          <p:cNvPr id="4" name="Image 3">
            <a:extLst>
              <a:ext uri="{FF2B5EF4-FFF2-40B4-BE49-F238E27FC236}">
                <a16:creationId xmlns:a16="http://schemas.microsoft.com/office/drawing/2014/main" id="{E6BA0E72-B9E1-A0C6-F8B0-8254DF100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spTree>
    <p:extLst>
      <p:ext uri="{BB962C8B-B14F-4D97-AF65-F5344CB8AC3E}">
        <p14:creationId xmlns:p14="http://schemas.microsoft.com/office/powerpoint/2010/main" val="751095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C8FCF-A9C4-9BF1-1B1F-5F49C8BDFB29}"/>
            </a:ext>
          </a:extLst>
        </p:cNvPr>
        <p:cNvGrpSpPr/>
        <p:nvPr/>
      </p:nvGrpSpPr>
      <p:grpSpPr>
        <a:xfrm>
          <a:off x="0" y="0"/>
          <a:ext cx="0" cy="0"/>
          <a:chOff x="0" y="0"/>
          <a:chExt cx="0" cy="0"/>
        </a:xfrm>
      </p:grpSpPr>
      <p:sp>
        <p:nvSpPr>
          <p:cNvPr id="5" name="Text Placeholder 2">
            <a:extLst>
              <a:ext uri="{FF2B5EF4-FFF2-40B4-BE49-F238E27FC236}">
                <a16:creationId xmlns:a16="http://schemas.microsoft.com/office/drawing/2014/main" id="{C7130E77-02C4-5903-BD7C-35BFEA7C6C19}"/>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GB" noProof="0" dirty="0"/>
              <a:t>Microsoft Consultant for 10 Years specializing in:</a:t>
            </a:r>
          </a:p>
          <a:p>
            <a:pPr lvl="1">
              <a:buFont typeface="Wingdings" panose="05000000000000000000" pitchFamily="2" charset="2"/>
              <a:buChar char="§"/>
            </a:pPr>
            <a:r>
              <a:rPr lang="en-GB" noProof="0" dirty="0"/>
              <a:t>Azure </a:t>
            </a:r>
            <a:r>
              <a:rPr lang="en-GB" noProof="0" dirty="0" err="1"/>
              <a:t>Datacenter</a:t>
            </a:r>
            <a:r>
              <a:rPr lang="en-GB" noProof="0" dirty="0"/>
              <a:t> Migrations</a:t>
            </a:r>
          </a:p>
          <a:p>
            <a:pPr lvl="1">
              <a:buFont typeface="Wingdings" panose="05000000000000000000" pitchFamily="2" charset="2"/>
              <a:buChar char="§"/>
            </a:pPr>
            <a:r>
              <a:rPr lang="en-GB" noProof="0" dirty="0"/>
              <a:t>Automation</a:t>
            </a:r>
          </a:p>
          <a:p>
            <a:pPr lvl="1">
              <a:buFont typeface="Wingdings" panose="05000000000000000000" pitchFamily="2" charset="2"/>
              <a:buChar char="§"/>
            </a:pPr>
            <a:r>
              <a:rPr lang="en-GB" noProof="0" dirty="0"/>
              <a:t>Remote Access Solutions</a:t>
            </a:r>
          </a:p>
          <a:p>
            <a:pPr>
              <a:buFont typeface="Wingdings" panose="05000000000000000000" pitchFamily="2" charset="2"/>
              <a:buChar char="§"/>
            </a:pPr>
            <a:r>
              <a:rPr lang="en-GB" noProof="0" dirty="0"/>
              <a:t>Currently a Cloud Solutions Architect for a critical issues firm</a:t>
            </a:r>
          </a:p>
          <a:p>
            <a:pPr>
              <a:buFont typeface="Wingdings" panose="05000000000000000000" pitchFamily="2" charset="2"/>
              <a:buChar char="§"/>
            </a:pPr>
            <a:r>
              <a:rPr lang="en-GB" noProof="0" dirty="0"/>
              <a:t>Pyrotechnician for over 17 years</a:t>
            </a:r>
          </a:p>
          <a:p>
            <a:pPr>
              <a:buFont typeface="Wingdings" panose="05000000000000000000" pitchFamily="2" charset="2"/>
              <a:buChar char="§"/>
            </a:pPr>
            <a:endParaRPr lang="en-GB" noProof="0" dirty="0"/>
          </a:p>
          <a:p>
            <a:endParaRPr lang="en-GB" noProof="0" dirty="0"/>
          </a:p>
          <a:p>
            <a:pPr lvl="1">
              <a:buFont typeface="Wingdings" panose="05000000000000000000" pitchFamily="2" charset="2"/>
              <a:buChar char="§"/>
            </a:pPr>
            <a:endParaRPr lang="en-GB" noProof="0" dirty="0"/>
          </a:p>
        </p:txBody>
      </p:sp>
      <p:sp>
        <p:nvSpPr>
          <p:cNvPr id="2" name="Titel 1">
            <a:extLst>
              <a:ext uri="{FF2B5EF4-FFF2-40B4-BE49-F238E27FC236}">
                <a16:creationId xmlns:a16="http://schemas.microsoft.com/office/drawing/2014/main" id="{8A45B637-F712-B1FB-85E5-A6E46DAB6F66}"/>
              </a:ext>
            </a:extLst>
          </p:cNvPr>
          <p:cNvSpPr>
            <a:spLocks noGrp="1"/>
          </p:cNvSpPr>
          <p:nvPr>
            <p:ph type="title"/>
          </p:nvPr>
        </p:nvSpPr>
        <p:spPr>
          <a:xfrm>
            <a:off x="3467312" y="324852"/>
            <a:ext cx="7886485" cy="1325563"/>
          </a:xfrm>
        </p:spPr>
        <p:txBody>
          <a:bodyPr>
            <a:normAutofit/>
          </a:bodyPr>
          <a:lstStyle/>
          <a:p>
            <a:r>
              <a:rPr lang="en-GB" sz="6600" noProof="0" dirty="0">
                <a:solidFill>
                  <a:srgbClr val="346296"/>
                </a:solidFill>
                <a:latin typeface="+mn-lt"/>
                <a:ea typeface="+mn-ea"/>
                <a:cs typeface="+mn-cs"/>
              </a:rPr>
              <a:t>Leo D’Arcy</a:t>
            </a:r>
          </a:p>
        </p:txBody>
      </p:sp>
      <p:pic>
        <p:nvPicPr>
          <p:cNvPr id="4" name="Image 3">
            <a:extLst>
              <a:ext uri="{FF2B5EF4-FFF2-40B4-BE49-F238E27FC236}">
                <a16:creationId xmlns:a16="http://schemas.microsoft.com/office/drawing/2014/main" id="{2649F3C9-54F6-1045-6192-84996DE4C1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4464" y="210232"/>
            <a:ext cx="3218768" cy="3218768"/>
          </a:xfrm>
          <a:prstGeom prst="rect">
            <a:avLst/>
          </a:prstGeom>
        </p:spPr>
      </p:pic>
      <p:pic>
        <p:nvPicPr>
          <p:cNvPr id="8" name="Picture 7" descr="A person in a red jumpsuit&#10;&#10;AI-generated content may be incorrect.">
            <a:extLst>
              <a:ext uri="{FF2B5EF4-FFF2-40B4-BE49-F238E27FC236}">
                <a16:creationId xmlns:a16="http://schemas.microsoft.com/office/drawing/2014/main" id="{D97F1142-5EE7-A1AC-5E6A-AF0D38E7B6F2}"/>
              </a:ext>
            </a:extLst>
          </p:cNvPr>
          <p:cNvPicPr>
            <a:picLocks noChangeAspect="1"/>
          </p:cNvPicPr>
          <p:nvPr/>
        </p:nvPicPr>
        <p:blipFill>
          <a:blip r:embed="rId4">
            <a:extLst>
              <a:ext uri="{28A0092B-C50C-407E-A947-70E740481C1C}">
                <a14:useLocalDpi xmlns:a14="http://schemas.microsoft.com/office/drawing/2010/main" val="0"/>
              </a:ext>
            </a:extLst>
          </a:blip>
          <a:srcRect l="699" t="15595"/>
          <a:stretch/>
        </p:blipFill>
        <p:spPr>
          <a:xfrm>
            <a:off x="130384" y="0"/>
            <a:ext cx="4072698" cy="5788479"/>
          </a:xfrm>
          <a:prstGeom prst="rect">
            <a:avLst/>
          </a:prstGeom>
        </p:spPr>
      </p:pic>
    </p:spTree>
    <p:extLst>
      <p:ext uri="{BB962C8B-B14F-4D97-AF65-F5344CB8AC3E}">
        <p14:creationId xmlns:p14="http://schemas.microsoft.com/office/powerpoint/2010/main" val="2023785596"/>
      </p:ext>
    </p:extLst>
  </p:cSld>
  <p:clrMapOvr>
    <a:masterClrMapping/>
  </p:clrMapOvr>
  <mc:AlternateContent xmlns:mc="http://schemas.openxmlformats.org/markup-compatibility/2006" xmlns:p14="http://schemas.microsoft.com/office/powerpoint/2010/main">
    <mc:Choice Requires="p14">
      <p:transition spd="slow" p14:dur="2000" advTm="500"/>
    </mc:Choice>
    <mc:Fallback xmlns="">
      <p:transition spd="slow" advTm="500"/>
    </mc:Fallback>
  </mc:AlternateContent>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Props1.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3.xml><?xml version="1.0" encoding="utf-8"?>
<ds:datastoreItem xmlns:ds="http://schemas.openxmlformats.org/officeDocument/2006/customXml" ds:itemID="{AA9C06E3-346E-408E-B352-32E922A070CE}">
  <ds:schemaRefs>
    <ds:schemaRef ds:uri="http://purl.org/dc/elements/1.1/"/>
    <ds:schemaRef ds:uri="http://schemas.openxmlformats.org/package/2006/metadata/core-properties"/>
    <ds:schemaRef ds:uri="58c243a5-121d-4837-b81c-114e1b569ece"/>
    <ds:schemaRef ds:uri="http://schemas.microsoft.com/office/2006/documentManagement/types"/>
    <ds:schemaRef ds:uri="http://www.w3.org/XML/1998/namespace"/>
    <ds:schemaRef ds:uri="77f18391-c91f-4725-9130-63caf76c1806"/>
    <ds:schemaRef ds:uri="http://purl.org/dc/terms/"/>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1842</Words>
  <Application>Microsoft Office PowerPoint</Application>
  <PresentationFormat>Widescreen</PresentationFormat>
  <Paragraphs>305</Paragraphs>
  <Slides>42</Slides>
  <Notes>33</Notes>
  <HiddenSlides>1</HiddenSlides>
  <MMClips>2</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42</vt:i4>
      </vt:variant>
    </vt:vector>
  </HeadingPairs>
  <TitlesOfParts>
    <vt:vector size="54" baseType="lpstr">
      <vt:lpstr>Aptos</vt:lpstr>
      <vt:lpstr>Arial</vt:lpstr>
      <vt:lpstr>Calibri</vt:lpstr>
      <vt:lpstr>Consolas</vt:lpstr>
      <vt:lpstr>Segoe UI</vt:lpstr>
      <vt:lpstr>Segoe UI Light</vt:lpstr>
      <vt:lpstr>Stencil</vt:lpstr>
      <vt:lpstr>Wingdings</vt:lpstr>
      <vt:lpstr>Title</vt:lpstr>
      <vt:lpstr>Blank</vt:lpstr>
      <vt:lpstr>Speaker's slide</vt:lpstr>
      <vt:lpstr>Content</vt:lpstr>
      <vt:lpstr>README</vt:lpstr>
      <vt:lpstr>Next Up:</vt:lpstr>
      <vt:lpstr>3</vt:lpstr>
      <vt:lpstr>2</vt:lpstr>
      <vt:lpstr>1</vt:lpstr>
      <vt:lpstr>Kinetic PowerShell</vt:lpstr>
      <vt:lpstr>Many thanks to our sponsors:</vt:lpstr>
      <vt:lpstr>Leo D’Arcy</vt:lpstr>
      <vt:lpstr>Leo D’Arcy</vt:lpstr>
      <vt:lpstr>Leo D’Arcy</vt:lpstr>
      <vt:lpstr>Leo D’Arcy</vt:lpstr>
      <vt:lpstr>Leo D’Arcy</vt:lpstr>
      <vt:lpstr>What am I talking about?</vt:lpstr>
      <vt:lpstr>What am I talking about?</vt:lpstr>
      <vt:lpstr>What am I talking about?</vt:lpstr>
      <vt:lpstr>What am I talking about?</vt:lpstr>
      <vt:lpstr>Aims</vt:lpstr>
      <vt:lpstr>Aims</vt:lpstr>
      <vt:lpstr>Aims</vt:lpstr>
      <vt:lpstr>Aims</vt:lpstr>
      <vt:lpstr>Disclaimer</vt:lpstr>
      <vt:lpstr>Fireworks are Dangerous</vt:lpstr>
      <vt:lpstr>Fireworks are Dangerous</vt:lpstr>
      <vt:lpstr>Start with a Bang</vt:lpstr>
      <vt:lpstr>Start with a Bang</vt:lpstr>
      <vt:lpstr>What did we just Watch?</vt:lpstr>
      <vt:lpstr>What did we just Watch?</vt:lpstr>
      <vt:lpstr>What did we just Watch?</vt:lpstr>
      <vt:lpstr>What did we just Watch?</vt:lpstr>
      <vt:lpstr>What did we just Watch?</vt:lpstr>
      <vt:lpstr>Code Time!</vt:lpstr>
      <vt:lpstr>Reverse Engineering</vt:lpstr>
      <vt:lpstr>Module Requirements</vt:lpstr>
      <vt:lpstr>Module Architecture</vt:lpstr>
      <vt:lpstr>Going Serial</vt:lpstr>
      <vt:lpstr>Takeaways</vt:lpstr>
      <vt:lpstr>Takeaways</vt:lpstr>
      <vt:lpstr>Takeaways</vt:lpstr>
      <vt:lpstr>Takeaways</vt:lpstr>
      <vt:lpstr>End with a Bang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Leo D'Arcy</dc:creator>
  <cp:lastModifiedBy>Leo D'Arcy</cp:lastModifiedBy>
  <cp:revision>4</cp:revision>
  <cp:lastPrinted>2025-05-10T13:15:23Z</cp:lastPrinted>
  <dcterms:created xsi:type="dcterms:W3CDTF">2024-03-26T13:08:23Z</dcterms:created>
  <dcterms:modified xsi:type="dcterms:W3CDTF">2025-06-20T20:07:19Z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